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33"/>
  </p:notesMasterIdLst>
  <p:sldIdLst>
    <p:sldId id="256" r:id="rId2"/>
    <p:sldId id="257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317" r:id="rId11"/>
    <p:sldId id="300" r:id="rId12"/>
    <p:sldId id="318" r:id="rId13"/>
    <p:sldId id="319" r:id="rId14"/>
    <p:sldId id="320" r:id="rId15"/>
    <p:sldId id="299" r:id="rId16"/>
    <p:sldId id="322" r:id="rId17"/>
    <p:sldId id="301" r:id="rId18"/>
    <p:sldId id="302" r:id="rId19"/>
    <p:sldId id="303" r:id="rId20"/>
    <p:sldId id="304" r:id="rId21"/>
    <p:sldId id="305" r:id="rId22"/>
    <p:sldId id="321" r:id="rId23"/>
    <p:sldId id="323" r:id="rId24"/>
    <p:sldId id="306" r:id="rId25"/>
    <p:sldId id="307" r:id="rId26"/>
    <p:sldId id="308" r:id="rId27"/>
    <p:sldId id="312" r:id="rId28"/>
    <p:sldId id="313" r:id="rId29"/>
    <p:sldId id="314" r:id="rId30"/>
    <p:sldId id="315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D0352-A0D4-4E23-910F-770842D0C8E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B99FCF-0DA2-46A9-96B4-C6AEFD0D5469}">
      <dgm:prSet phldrT="[Text]" custT="1"/>
      <dgm:spPr/>
      <dgm:t>
        <a:bodyPr/>
        <a:lstStyle/>
        <a:p>
          <a:r>
            <a:rPr lang="en-US" sz="2800" dirty="0" smtClean="0"/>
            <a:t>Color image processing</a:t>
          </a:r>
          <a:endParaRPr lang="en-US" sz="2800" dirty="0"/>
        </a:p>
      </dgm:t>
    </dgm:pt>
    <dgm:pt modelId="{45542160-946F-4B1D-9479-4705C603619F}" type="parTrans" cxnId="{681FBEB0-4109-40BD-9970-99704A2EA3D5}">
      <dgm:prSet/>
      <dgm:spPr/>
      <dgm:t>
        <a:bodyPr/>
        <a:lstStyle/>
        <a:p>
          <a:endParaRPr lang="en-US" sz="1100"/>
        </a:p>
      </dgm:t>
    </dgm:pt>
    <dgm:pt modelId="{A047518C-42B8-4815-8209-808FDD597398}" type="sibTrans" cxnId="{681FBEB0-4109-40BD-9970-99704A2EA3D5}">
      <dgm:prSet/>
      <dgm:spPr/>
      <dgm:t>
        <a:bodyPr/>
        <a:lstStyle/>
        <a:p>
          <a:endParaRPr lang="en-US" sz="1100"/>
        </a:p>
      </dgm:t>
    </dgm:pt>
    <dgm:pt modelId="{8E80BEBF-40EC-4018-85B3-E63A6EC95006}">
      <dgm:prSet phldrT="[Text]" custT="1"/>
      <dgm:spPr/>
      <dgm:t>
        <a:bodyPr/>
        <a:lstStyle/>
        <a:p>
          <a:r>
            <a:rPr lang="en-US" sz="2800" dirty="0" smtClean="0"/>
            <a:t>Full color images</a:t>
          </a:r>
          <a:endParaRPr lang="en-US" sz="2800" dirty="0"/>
        </a:p>
      </dgm:t>
    </dgm:pt>
    <dgm:pt modelId="{D9A129F1-5661-42C8-A4DE-9044B6914560}" type="parTrans" cxnId="{90135B7C-EA01-428B-8F1A-B23B8C6F7A33}">
      <dgm:prSet/>
      <dgm:spPr/>
      <dgm:t>
        <a:bodyPr/>
        <a:lstStyle/>
        <a:p>
          <a:endParaRPr lang="en-US" sz="1100"/>
        </a:p>
      </dgm:t>
    </dgm:pt>
    <dgm:pt modelId="{421E7EEE-53D7-4536-AE76-6AB4867C09A3}" type="sibTrans" cxnId="{90135B7C-EA01-428B-8F1A-B23B8C6F7A33}">
      <dgm:prSet/>
      <dgm:spPr/>
      <dgm:t>
        <a:bodyPr/>
        <a:lstStyle/>
        <a:p>
          <a:endParaRPr lang="en-US" sz="1100"/>
        </a:p>
      </dgm:t>
    </dgm:pt>
    <dgm:pt modelId="{08491B1E-72CA-40A3-AECD-5B5A001AC001}">
      <dgm:prSet phldrT="[Text]" custT="1"/>
      <dgm:spPr/>
      <dgm:t>
        <a:bodyPr/>
        <a:lstStyle/>
        <a:p>
          <a:r>
            <a:rPr lang="en-US" sz="2800" dirty="0" smtClean="0"/>
            <a:t>Pseudo color images</a:t>
          </a:r>
          <a:endParaRPr lang="en-US" sz="2800" dirty="0"/>
        </a:p>
      </dgm:t>
    </dgm:pt>
    <dgm:pt modelId="{3A8E7C54-F23F-43A4-A86B-D50088EDA165}" type="parTrans" cxnId="{113D1305-826F-42E1-BCEF-CA4AEB367249}">
      <dgm:prSet/>
      <dgm:spPr/>
      <dgm:t>
        <a:bodyPr/>
        <a:lstStyle/>
        <a:p>
          <a:endParaRPr lang="en-US" sz="1100"/>
        </a:p>
      </dgm:t>
    </dgm:pt>
    <dgm:pt modelId="{C22F5A02-1352-48C7-B388-5CE7A83A925F}" type="sibTrans" cxnId="{113D1305-826F-42E1-BCEF-CA4AEB367249}">
      <dgm:prSet/>
      <dgm:spPr/>
      <dgm:t>
        <a:bodyPr/>
        <a:lstStyle/>
        <a:p>
          <a:endParaRPr lang="en-US" sz="1100"/>
        </a:p>
      </dgm:t>
    </dgm:pt>
    <dgm:pt modelId="{FE018E4E-8FA3-40EE-91A5-59653F4BD709}" type="pres">
      <dgm:prSet presAssocID="{5B8D0352-A0D4-4E23-910F-770842D0C8E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84A2BB-652E-4CBE-B2B1-2CE0EC498977}" type="pres">
      <dgm:prSet presAssocID="{EDB99FCF-0DA2-46A9-96B4-C6AEFD0D5469}" presName="hierRoot1" presStyleCnt="0">
        <dgm:presLayoutVars>
          <dgm:hierBranch val="init"/>
        </dgm:presLayoutVars>
      </dgm:prSet>
      <dgm:spPr/>
    </dgm:pt>
    <dgm:pt modelId="{46E81FCB-B89A-4DEC-B579-7258C5EF7268}" type="pres">
      <dgm:prSet presAssocID="{EDB99FCF-0DA2-46A9-96B4-C6AEFD0D5469}" presName="rootComposite1" presStyleCnt="0"/>
      <dgm:spPr/>
    </dgm:pt>
    <dgm:pt modelId="{C32117F4-024E-4B65-9E00-D4CC25F3572A}" type="pres">
      <dgm:prSet presAssocID="{EDB99FCF-0DA2-46A9-96B4-C6AEFD0D5469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224963-5108-4A7D-8887-688924A05C1D}" type="pres">
      <dgm:prSet presAssocID="{EDB99FCF-0DA2-46A9-96B4-C6AEFD0D5469}" presName="topArc1" presStyleLbl="parChTrans1D1" presStyleIdx="0" presStyleCnt="6"/>
      <dgm:spPr/>
    </dgm:pt>
    <dgm:pt modelId="{342CB5EC-8332-44CE-92BD-86445101E29F}" type="pres">
      <dgm:prSet presAssocID="{EDB99FCF-0DA2-46A9-96B4-C6AEFD0D5469}" presName="bottomArc1" presStyleLbl="parChTrans1D1" presStyleIdx="1" presStyleCnt="6"/>
      <dgm:spPr/>
    </dgm:pt>
    <dgm:pt modelId="{C5E394AB-73E8-420B-803A-091CA421A0E6}" type="pres">
      <dgm:prSet presAssocID="{EDB99FCF-0DA2-46A9-96B4-C6AEFD0D5469}" presName="topConnNode1" presStyleLbl="node1" presStyleIdx="0" presStyleCnt="0"/>
      <dgm:spPr/>
      <dgm:t>
        <a:bodyPr/>
        <a:lstStyle/>
        <a:p>
          <a:endParaRPr lang="en-US"/>
        </a:p>
      </dgm:t>
    </dgm:pt>
    <dgm:pt modelId="{88AAA145-977A-459A-A95B-17FB66DB4547}" type="pres">
      <dgm:prSet presAssocID="{EDB99FCF-0DA2-46A9-96B4-C6AEFD0D5469}" presName="hierChild2" presStyleCnt="0"/>
      <dgm:spPr/>
    </dgm:pt>
    <dgm:pt modelId="{2C8DFC91-493A-4BA6-935A-702AABC6CEA9}" type="pres">
      <dgm:prSet presAssocID="{D9A129F1-5661-42C8-A4DE-9044B6914560}" presName="Name28" presStyleLbl="parChTrans1D2" presStyleIdx="0" presStyleCnt="2"/>
      <dgm:spPr/>
      <dgm:t>
        <a:bodyPr/>
        <a:lstStyle/>
        <a:p>
          <a:endParaRPr lang="en-US"/>
        </a:p>
      </dgm:t>
    </dgm:pt>
    <dgm:pt modelId="{8CFE0D06-D47F-40DA-8D4E-0505A8055854}" type="pres">
      <dgm:prSet presAssocID="{8E80BEBF-40EC-4018-85B3-E63A6EC95006}" presName="hierRoot2" presStyleCnt="0">
        <dgm:presLayoutVars>
          <dgm:hierBranch val="init"/>
        </dgm:presLayoutVars>
      </dgm:prSet>
      <dgm:spPr/>
    </dgm:pt>
    <dgm:pt modelId="{B3D0375B-6BE1-46F6-BFC3-9D19C2159104}" type="pres">
      <dgm:prSet presAssocID="{8E80BEBF-40EC-4018-85B3-E63A6EC95006}" presName="rootComposite2" presStyleCnt="0"/>
      <dgm:spPr/>
    </dgm:pt>
    <dgm:pt modelId="{35F8FD7B-D827-4A5A-9213-B9735200A66A}" type="pres">
      <dgm:prSet presAssocID="{8E80BEBF-40EC-4018-85B3-E63A6EC950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392640-6FD6-40E6-9170-15C5A58A2E2C}" type="pres">
      <dgm:prSet presAssocID="{8E80BEBF-40EC-4018-85B3-E63A6EC95006}" presName="topArc2" presStyleLbl="parChTrans1D1" presStyleIdx="2" presStyleCnt="6"/>
      <dgm:spPr/>
    </dgm:pt>
    <dgm:pt modelId="{E288FA14-7E84-4519-8183-EA0F4A117BAF}" type="pres">
      <dgm:prSet presAssocID="{8E80BEBF-40EC-4018-85B3-E63A6EC95006}" presName="bottomArc2" presStyleLbl="parChTrans1D1" presStyleIdx="3" presStyleCnt="6"/>
      <dgm:spPr/>
    </dgm:pt>
    <dgm:pt modelId="{0FB0678E-A5CE-4A88-96BF-EC3EEF58B71C}" type="pres">
      <dgm:prSet presAssocID="{8E80BEBF-40EC-4018-85B3-E63A6EC95006}" presName="topConnNode2" presStyleLbl="node2" presStyleIdx="0" presStyleCnt="0"/>
      <dgm:spPr/>
      <dgm:t>
        <a:bodyPr/>
        <a:lstStyle/>
        <a:p>
          <a:endParaRPr lang="en-US"/>
        </a:p>
      </dgm:t>
    </dgm:pt>
    <dgm:pt modelId="{3C73E70B-C6F7-4235-9034-CBEF0E012096}" type="pres">
      <dgm:prSet presAssocID="{8E80BEBF-40EC-4018-85B3-E63A6EC95006}" presName="hierChild4" presStyleCnt="0"/>
      <dgm:spPr/>
    </dgm:pt>
    <dgm:pt modelId="{313E50BC-E3B1-4D73-ACDD-0866262CB90E}" type="pres">
      <dgm:prSet presAssocID="{8E80BEBF-40EC-4018-85B3-E63A6EC95006}" presName="hierChild5" presStyleCnt="0"/>
      <dgm:spPr/>
    </dgm:pt>
    <dgm:pt modelId="{2A8C6E35-683A-48C6-AFB9-56D99E6736BA}" type="pres">
      <dgm:prSet presAssocID="{3A8E7C54-F23F-43A4-A86B-D50088EDA165}" presName="Name28" presStyleLbl="parChTrans1D2" presStyleIdx="1" presStyleCnt="2"/>
      <dgm:spPr/>
      <dgm:t>
        <a:bodyPr/>
        <a:lstStyle/>
        <a:p>
          <a:endParaRPr lang="en-US"/>
        </a:p>
      </dgm:t>
    </dgm:pt>
    <dgm:pt modelId="{B240CE8F-D4F4-4E39-9F71-673036332A69}" type="pres">
      <dgm:prSet presAssocID="{08491B1E-72CA-40A3-AECD-5B5A001AC001}" presName="hierRoot2" presStyleCnt="0">
        <dgm:presLayoutVars>
          <dgm:hierBranch val="init"/>
        </dgm:presLayoutVars>
      </dgm:prSet>
      <dgm:spPr/>
    </dgm:pt>
    <dgm:pt modelId="{1F84D0D9-5C37-4277-81E8-F2DB4D4EA88D}" type="pres">
      <dgm:prSet presAssocID="{08491B1E-72CA-40A3-AECD-5B5A001AC001}" presName="rootComposite2" presStyleCnt="0"/>
      <dgm:spPr/>
    </dgm:pt>
    <dgm:pt modelId="{FA629D56-948B-4C06-B3CD-01384CF6C6A3}" type="pres">
      <dgm:prSet presAssocID="{08491B1E-72CA-40A3-AECD-5B5A001AC00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919A15-E068-4267-8CE8-3E8B5F0B7B64}" type="pres">
      <dgm:prSet presAssocID="{08491B1E-72CA-40A3-AECD-5B5A001AC001}" presName="topArc2" presStyleLbl="parChTrans1D1" presStyleIdx="4" presStyleCnt="6"/>
      <dgm:spPr/>
    </dgm:pt>
    <dgm:pt modelId="{58E103A1-47BA-4F48-89E1-D8E4B888F180}" type="pres">
      <dgm:prSet presAssocID="{08491B1E-72CA-40A3-AECD-5B5A001AC001}" presName="bottomArc2" presStyleLbl="parChTrans1D1" presStyleIdx="5" presStyleCnt="6"/>
      <dgm:spPr/>
    </dgm:pt>
    <dgm:pt modelId="{5F9601E3-3C34-4EB8-8494-DCE1B84B1A1F}" type="pres">
      <dgm:prSet presAssocID="{08491B1E-72CA-40A3-AECD-5B5A001AC001}" presName="topConnNode2" presStyleLbl="node2" presStyleIdx="0" presStyleCnt="0"/>
      <dgm:spPr/>
      <dgm:t>
        <a:bodyPr/>
        <a:lstStyle/>
        <a:p>
          <a:endParaRPr lang="en-US"/>
        </a:p>
      </dgm:t>
    </dgm:pt>
    <dgm:pt modelId="{892F467C-004C-4D50-9DB5-A400F0952BD0}" type="pres">
      <dgm:prSet presAssocID="{08491B1E-72CA-40A3-AECD-5B5A001AC001}" presName="hierChild4" presStyleCnt="0"/>
      <dgm:spPr/>
    </dgm:pt>
    <dgm:pt modelId="{FB35F6F2-7B08-4463-A97F-707D67736DE4}" type="pres">
      <dgm:prSet presAssocID="{08491B1E-72CA-40A3-AECD-5B5A001AC001}" presName="hierChild5" presStyleCnt="0"/>
      <dgm:spPr/>
    </dgm:pt>
    <dgm:pt modelId="{652AA6A4-2C91-4578-B5A2-826AE909E2B3}" type="pres">
      <dgm:prSet presAssocID="{EDB99FCF-0DA2-46A9-96B4-C6AEFD0D5469}" presName="hierChild3" presStyleCnt="0"/>
      <dgm:spPr/>
    </dgm:pt>
  </dgm:ptLst>
  <dgm:cxnLst>
    <dgm:cxn modelId="{60FF0EA5-1C9A-4D2E-BAA2-DCDA0F65AB6B}" type="presOf" srcId="{8E80BEBF-40EC-4018-85B3-E63A6EC95006}" destId="{35F8FD7B-D827-4A5A-9213-B9735200A66A}" srcOrd="0" destOrd="0" presId="urn:microsoft.com/office/officeart/2008/layout/HalfCircleOrganizationChart"/>
    <dgm:cxn modelId="{2AC484FF-E479-4078-B001-0A55995230EB}" type="presOf" srcId="{08491B1E-72CA-40A3-AECD-5B5A001AC001}" destId="{FA629D56-948B-4C06-B3CD-01384CF6C6A3}" srcOrd="0" destOrd="0" presId="urn:microsoft.com/office/officeart/2008/layout/HalfCircleOrganizationChart"/>
    <dgm:cxn modelId="{4369D426-1958-4A85-974B-B00F7DD4CC65}" type="presOf" srcId="{8E80BEBF-40EC-4018-85B3-E63A6EC95006}" destId="{0FB0678E-A5CE-4A88-96BF-EC3EEF58B71C}" srcOrd="1" destOrd="0" presId="urn:microsoft.com/office/officeart/2008/layout/HalfCircleOrganizationChart"/>
    <dgm:cxn modelId="{C9A0529D-7B0C-4785-81C8-B15207FD19A3}" type="presOf" srcId="{D9A129F1-5661-42C8-A4DE-9044B6914560}" destId="{2C8DFC91-493A-4BA6-935A-702AABC6CEA9}" srcOrd="0" destOrd="0" presId="urn:microsoft.com/office/officeart/2008/layout/HalfCircleOrganizationChart"/>
    <dgm:cxn modelId="{68DACB01-644A-432E-ABDA-BC96D35FA6DF}" type="presOf" srcId="{EDB99FCF-0DA2-46A9-96B4-C6AEFD0D5469}" destId="{C5E394AB-73E8-420B-803A-091CA421A0E6}" srcOrd="1" destOrd="0" presId="urn:microsoft.com/office/officeart/2008/layout/HalfCircleOrganizationChart"/>
    <dgm:cxn modelId="{90135B7C-EA01-428B-8F1A-B23B8C6F7A33}" srcId="{EDB99FCF-0DA2-46A9-96B4-C6AEFD0D5469}" destId="{8E80BEBF-40EC-4018-85B3-E63A6EC95006}" srcOrd="0" destOrd="0" parTransId="{D9A129F1-5661-42C8-A4DE-9044B6914560}" sibTransId="{421E7EEE-53D7-4536-AE76-6AB4867C09A3}"/>
    <dgm:cxn modelId="{37A9D962-11EE-4D10-82A3-880E47CC9A05}" type="presOf" srcId="{5B8D0352-A0D4-4E23-910F-770842D0C8E8}" destId="{FE018E4E-8FA3-40EE-91A5-59653F4BD709}" srcOrd="0" destOrd="0" presId="urn:microsoft.com/office/officeart/2008/layout/HalfCircleOrganizationChart"/>
    <dgm:cxn modelId="{DF2ABD84-8E3B-4EE0-95EC-445C8992EF0F}" type="presOf" srcId="{3A8E7C54-F23F-43A4-A86B-D50088EDA165}" destId="{2A8C6E35-683A-48C6-AFB9-56D99E6736BA}" srcOrd="0" destOrd="0" presId="urn:microsoft.com/office/officeart/2008/layout/HalfCircleOrganizationChart"/>
    <dgm:cxn modelId="{113D1305-826F-42E1-BCEF-CA4AEB367249}" srcId="{EDB99FCF-0DA2-46A9-96B4-C6AEFD0D5469}" destId="{08491B1E-72CA-40A3-AECD-5B5A001AC001}" srcOrd="1" destOrd="0" parTransId="{3A8E7C54-F23F-43A4-A86B-D50088EDA165}" sibTransId="{C22F5A02-1352-48C7-B388-5CE7A83A925F}"/>
    <dgm:cxn modelId="{C166CEA2-7758-424B-A373-7643725FBCA6}" type="presOf" srcId="{EDB99FCF-0DA2-46A9-96B4-C6AEFD0D5469}" destId="{C32117F4-024E-4B65-9E00-D4CC25F3572A}" srcOrd="0" destOrd="0" presId="urn:microsoft.com/office/officeart/2008/layout/HalfCircleOrganizationChart"/>
    <dgm:cxn modelId="{681FBEB0-4109-40BD-9970-99704A2EA3D5}" srcId="{5B8D0352-A0D4-4E23-910F-770842D0C8E8}" destId="{EDB99FCF-0DA2-46A9-96B4-C6AEFD0D5469}" srcOrd="0" destOrd="0" parTransId="{45542160-946F-4B1D-9479-4705C603619F}" sibTransId="{A047518C-42B8-4815-8209-808FDD597398}"/>
    <dgm:cxn modelId="{BEE983CC-3772-44E8-A8C0-3050059CA5DC}" type="presOf" srcId="{08491B1E-72CA-40A3-AECD-5B5A001AC001}" destId="{5F9601E3-3C34-4EB8-8494-DCE1B84B1A1F}" srcOrd="1" destOrd="0" presId="urn:microsoft.com/office/officeart/2008/layout/HalfCircleOrganizationChart"/>
    <dgm:cxn modelId="{88FF5C82-0053-4C8D-84FF-01D849B4D282}" type="presParOf" srcId="{FE018E4E-8FA3-40EE-91A5-59653F4BD709}" destId="{8484A2BB-652E-4CBE-B2B1-2CE0EC498977}" srcOrd="0" destOrd="0" presId="urn:microsoft.com/office/officeart/2008/layout/HalfCircleOrganizationChart"/>
    <dgm:cxn modelId="{FCC53720-2802-4ACE-B6F5-3FA3C935E6E5}" type="presParOf" srcId="{8484A2BB-652E-4CBE-B2B1-2CE0EC498977}" destId="{46E81FCB-B89A-4DEC-B579-7258C5EF7268}" srcOrd="0" destOrd="0" presId="urn:microsoft.com/office/officeart/2008/layout/HalfCircleOrganizationChart"/>
    <dgm:cxn modelId="{753D6D8B-7F0E-45C2-9FF1-9E066E58EE0D}" type="presParOf" srcId="{46E81FCB-B89A-4DEC-B579-7258C5EF7268}" destId="{C32117F4-024E-4B65-9E00-D4CC25F3572A}" srcOrd="0" destOrd="0" presId="urn:microsoft.com/office/officeart/2008/layout/HalfCircleOrganizationChart"/>
    <dgm:cxn modelId="{6884EF2D-0A77-42F7-9BBA-F5C93136FEE0}" type="presParOf" srcId="{46E81FCB-B89A-4DEC-B579-7258C5EF7268}" destId="{FE224963-5108-4A7D-8887-688924A05C1D}" srcOrd="1" destOrd="0" presId="urn:microsoft.com/office/officeart/2008/layout/HalfCircleOrganizationChart"/>
    <dgm:cxn modelId="{3330070B-AC5F-4764-BA55-58A1A67C16DF}" type="presParOf" srcId="{46E81FCB-B89A-4DEC-B579-7258C5EF7268}" destId="{342CB5EC-8332-44CE-92BD-86445101E29F}" srcOrd="2" destOrd="0" presId="urn:microsoft.com/office/officeart/2008/layout/HalfCircleOrganizationChart"/>
    <dgm:cxn modelId="{67FE9D5B-6C92-488C-8CF9-12F56EC7C2C3}" type="presParOf" srcId="{46E81FCB-B89A-4DEC-B579-7258C5EF7268}" destId="{C5E394AB-73E8-420B-803A-091CA421A0E6}" srcOrd="3" destOrd="0" presId="urn:microsoft.com/office/officeart/2008/layout/HalfCircleOrganizationChart"/>
    <dgm:cxn modelId="{DD1BAF97-A70B-4F72-B123-D3DF1B33B529}" type="presParOf" srcId="{8484A2BB-652E-4CBE-B2B1-2CE0EC498977}" destId="{88AAA145-977A-459A-A95B-17FB66DB4547}" srcOrd="1" destOrd="0" presId="urn:microsoft.com/office/officeart/2008/layout/HalfCircleOrganizationChart"/>
    <dgm:cxn modelId="{37605C2A-C98F-4D78-B3A9-36AEEE9EC836}" type="presParOf" srcId="{88AAA145-977A-459A-A95B-17FB66DB4547}" destId="{2C8DFC91-493A-4BA6-935A-702AABC6CEA9}" srcOrd="0" destOrd="0" presId="urn:microsoft.com/office/officeart/2008/layout/HalfCircleOrganizationChart"/>
    <dgm:cxn modelId="{B6E7E351-2754-490F-A7B4-E69990511B3B}" type="presParOf" srcId="{88AAA145-977A-459A-A95B-17FB66DB4547}" destId="{8CFE0D06-D47F-40DA-8D4E-0505A8055854}" srcOrd="1" destOrd="0" presId="urn:microsoft.com/office/officeart/2008/layout/HalfCircleOrganizationChart"/>
    <dgm:cxn modelId="{ED945CC4-1B98-48E0-8143-AC4BE7B1775C}" type="presParOf" srcId="{8CFE0D06-D47F-40DA-8D4E-0505A8055854}" destId="{B3D0375B-6BE1-46F6-BFC3-9D19C2159104}" srcOrd="0" destOrd="0" presId="urn:microsoft.com/office/officeart/2008/layout/HalfCircleOrganizationChart"/>
    <dgm:cxn modelId="{D7A76845-428B-4853-895D-CC18CB2EDC0E}" type="presParOf" srcId="{B3D0375B-6BE1-46F6-BFC3-9D19C2159104}" destId="{35F8FD7B-D827-4A5A-9213-B9735200A66A}" srcOrd="0" destOrd="0" presId="urn:microsoft.com/office/officeart/2008/layout/HalfCircleOrganizationChart"/>
    <dgm:cxn modelId="{37AC949A-D8A6-4B7E-9441-2044537E5271}" type="presParOf" srcId="{B3D0375B-6BE1-46F6-BFC3-9D19C2159104}" destId="{31392640-6FD6-40E6-9170-15C5A58A2E2C}" srcOrd="1" destOrd="0" presId="urn:microsoft.com/office/officeart/2008/layout/HalfCircleOrganizationChart"/>
    <dgm:cxn modelId="{1ABB2F08-9C8E-4876-9A21-BCF9D84AEC51}" type="presParOf" srcId="{B3D0375B-6BE1-46F6-BFC3-9D19C2159104}" destId="{E288FA14-7E84-4519-8183-EA0F4A117BAF}" srcOrd="2" destOrd="0" presId="urn:microsoft.com/office/officeart/2008/layout/HalfCircleOrganizationChart"/>
    <dgm:cxn modelId="{2B74A061-FF19-4D51-8852-73C4BA380F0E}" type="presParOf" srcId="{B3D0375B-6BE1-46F6-BFC3-9D19C2159104}" destId="{0FB0678E-A5CE-4A88-96BF-EC3EEF58B71C}" srcOrd="3" destOrd="0" presId="urn:microsoft.com/office/officeart/2008/layout/HalfCircleOrganizationChart"/>
    <dgm:cxn modelId="{C6291E26-A3C1-4DDD-9B26-1724FB52935B}" type="presParOf" srcId="{8CFE0D06-D47F-40DA-8D4E-0505A8055854}" destId="{3C73E70B-C6F7-4235-9034-CBEF0E012096}" srcOrd="1" destOrd="0" presId="urn:microsoft.com/office/officeart/2008/layout/HalfCircleOrganizationChart"/>
    <dgm:cxn modelId="{9E516676-268D-47B9-ABD4-26BE07568349}" type="presParOf" srcId="{8CFE0D06-D47F-40DA-8D4E-0505A8055854}" destId="{313E50BC-E3B1-4D73-ACDD-0866262CB90E}" srcOrd="2" destOrd="0" presId="urn:microsoft.com/office/officeart/2008/layout/HalfCircleOrganizationChart"/>
    <dgm:cxn modelId="{BF69C174-BCA5-47A4-A561-2E029CDDF1F6}" type="presParOf" srcId="{88AAA145-977A-459A-A95B-17FB66DB4547}" destId="{2A8C6E35-683A-48C6-AFB9-56D99E6736BA}" srcOrd="2" destOrd="0" presId="urn:microsoft.com/office/officeart/2008/layout/HalfCircleOrganizationChart"/>
    <dgm:cxn modelId="{212F8ACF-D9C3-4C6C-8D32-E9DFF03393D9}" type="presParOf" srcId="{88AAA145-977A-459A-A95B-17FB66DB4547}" destId="{B240CE8F-D4F4-4E39-9F71-673036332A69}" srcOrd="3" destOrd="0" presId="urn:microsoft.com/office/officeart/2008/layout/HalfCircleOrganizationChart"/>
    <dgm:cxn modelId="{9F05409E-6845-4230-8704-88C64AFF74C4}" type="presParOf" srcId="{B240CE8F-D4F4-4E39-9F71-673036332A69}" destId="{1F84D0D9-5C37-4277-81E8-F2DB4D4EA88D}" srcOrd="0" destOrd="0" presId="urn:microsoft.com/office/officeart/2008/layout/HalfCircleOrganizationChart"/>
    <dgm:cxn modelId="{414DA7A1-0ADF-4CE9-9E5D-C20A64BDDC3A}" type="presParOf" srcId="{1F84D0D9-5C37-4277-81E8-F2DB4D4EA88D}" destId="{FA629D56-948B-4C06-B3CD-01384CF6C6A3}" srcOrd="0" destOrd="0" presId="urn:microsoft.com/office/officeart/2008/layout/HalfCircleOrganizationChart"/>
    <dgm:cxn modelId="{8314403F-F261-46BD-BFEE-97D62DD7ECF3}" type="presParOf" srcId="{1F84D0D9-5C37-4277-81E8-F2DB4D4EA88D}" destId="{1B919A15-E068-4267-8CE8-3E8B5F0B7B64}" srcOrd="1" destOrd="0" presId="urn:microsoft.com/office/officeart/2008/layout/HalfCircleOrganizationChart"/>
    <dgm:cxn modelId="{B3412BD4-768A-4E59-B3C2-B0CC0890D595}" type="presParOf" srcId="{1F84D0D9-5C37-4277-81E8-F2DB4D4EA88D}" destId="{58E103A1-47BA-4F48-89E1-D8E4B888F180}" srcOrd="2" destOrd="0" presId="urn:microsoft.com/office/officeart/2008/layout/HalfCircleOrganizationChart"/>
    <dgm:cxn modelId="{BB6E7B89-E486-4BBC-BF86-B6CD16A03D09}" type="presParOf" srcId="{1F84D0D9-5C37-4277-81E8-F2DB4D4EA88D}" destId="{5F9601E3-3C34-4EB8-8494-DCE1B84B1A1F}" srcOrd="3" destOrd="0" presId="urn:microsoft.com/office/officeart/2008/layout/HalfCircleOrganizationChart"/>
    <dgm:cxn modelId="{9B4E603F-F529-4F43-8E61-EA162CE14AFF}" type="presParOf" srcId="{B240CE8F-D4F4-4E39-9F71-673036332A69}" destId="{892F467C-004C-4D50-9DB5-A400F0952BD0}" srcOrd="1" destOrd="0" presId="urn:microsoft.com/office/officeart/2008/layout/HalfCircleOrganizationChart"/>
    <dgm:cxn modelId="{184C14DE-D50B-459C-8AB3-2E9CEB7A2A68}" type="presParOf" srcId="{B240CE8F-D4F4-4E39-9F71-673036332A69}" destId="{FB35F6F2-7B08-4463-A97F-707D67736DE4}" srcOrd="2" destOrd="0" presId="urn:microsoft.com/office/officeart/2008/layout/HalfCircleOrganizationChart"/>
    <dgm:cxn modelId="{5B61701B-27A8-4E2F-A280-1E9DD869ABC1}" type="presParOf" srcId="{8484A2BB-652E-4CBE-B2B1-2CE0EC498977}" destId="{652AA6A4-2C91-4578-B5A2-826AE909E2B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C6E35-683A-48C6-AFB9-56D99E6736BA}">
      <dsp:nvSpPr>
        <dsp:cNvPr id="0" name=""/>
        <dsp:cNvSpPr/>
      </dsp:nvSpPr>
      <dsp:spPr>
        <a:xfrm>
          <a:off x="3943350" y="1801142"/>
          <a:ext cx="2157987" cy="749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526"/>
              </a:lnTo>
              <a:lnTo>
                <a:pt x="2157987" y="374526"/>
              </a:lnTo>
              <a:lnTo>
                <a:pt x="2157987" y="749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DFC91-493A-4BA6-935A-702AABC6CEA9}">
      <dsp:nvSpPr>
        <dsp:cNvPr id="0" name=""/>
        <dsp:cNvSpPr/>
      </dsp:nvSpPr>
      <dsp:spPr>
        <a:xfrm>
          <a:off x="1785362" y="1801142"/>
          <a:ext cx="2157987" cy="749053"/>
        </a:xfrm>
        <a:custGeom>
          <a:avLst/>
          <a:gdLst/>
          <a:ahLst/>
          <a:cxnLst/>
          <a:rect l="0" t="0" r="0" b="0"/>
          <a:pathLst>
            <a:path>
              <a:moveTo>
                <a:pt x="2157987" y="0"/>
              </a:moveTo>
              <a:lnTo>
                <a:pt x="2157987" y="374526"/>
              </a:lnTo>
              <a:lnTo>
                <a:pt x="0" y="374526"/>
              </a:lnTo>
              <a:lnTo>
                <a:pt x="0" y="749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224963-5108-4A7D-8887-688924A05C1D}">
      <dsp:nvSpPr>
        <dsp:cNvPr id="0" name=""/>
        <dsp:cNvSpPr/>
      </dsp:nvSpPr>
      <dsp:spPr>
        <a:xfrm>
          <a:off x="3051619" y="17681"/>
          <a:ext cx="1783460" cy="178346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CB5EC-8332-44CE-92BD-86445101E29F}">
      <dsp:nvSpPr>
        <dsp:cNvPr id="0" name=""/>
        <dsp:cNvSpPr/>
      </dsp:nvSpPr>
      <dsp:spPr>
        <a:xfrm>
          <a:off x="3051619" y="17681"/>
          <a:ext cx="1783460" cy="178346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117F4-024E-4B65-9E00-D4CC25F3572A}">
      <dsp:nvSpPr>
        <dsp:cNvPr id="0" name=""/>
        <dsp:cNvSpPr/>
      </dsp:nvSpPr>
      <dsp:spPr>
        <a:xfrm>
          <a:off x="2159889" y="338704"/>
          <a:ext cx="3566921" cy="1141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Color image processing</a:t>
          </a:r>
          <a:endParaRPr lang="en-US" sz="2800" kern="1200" dirty="0"/>
        </a:p>
      </dsp:txBody>
      <dsp:txXfrm>
        <a:off x="2159889" y="338704"/>
        <a:ext cx="3566921" cy="1141414"/>
      </dsp:txXfrm>
    </dsp:sp>
    <dsp:sp modelId="{31392640-6FD6-40E6-9170-15C5A58A2E2C}">
      <dsp:nvSpPr>
        <dsp:cNvPr id="0" name=""/>
        <dsp:cNvSpPr/>
      </dsp:nvSpPr>
      <dsp:spPr>
        <a:xfrm>
          <a:off x="893631" y="2550195"/>
          <a:ext cx="1783460" cy="178346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8FA14-7E84-4519-8183-EA0F4A117BAF}">
      <dsp:nvSpPr>
        <dsp:cNvPr id="0" name=""/>
        <dsp:cNvSpPr/>
      </dsp:nvSpPr>
      <dsp:spPr>
        <a:xfrm>
          <a:off x="893631" y="2550195"/>
          <a:ext cx="1783460" cy="178346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8FD7B-D827-4A5A-9213-B9735200A66A}">
      <dsp:nvSpPr>
        <dsp:cNvPr id="0" name=""/>
        <dsp:cNvSpPr/>
      </dsp:nvSpPr>
      <dsp:spPr>
        <a:xfrm>
          <a:off x="1901" y="2871218"/>
          <a:ext cx="3566921" cy="1141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Full color images</a:t>
          </a:r>
          <a:endParaRPr lang="en-US" sz="2800" kern="1200" dirty="0"/>
        </a:p>
      </dsp:txBody>
      <dsp:txXfrm>
        <a:off x="1901" y="2871218"/>
        <a:ext cx="3566921" cy="1141414"/>
      </dsp:txXfrm>
    </dsp:sp>
    <dsp:sp modelId="{1B919A15-E068-4267-8CE8-3E8B5F0B7B64}">
      <dsp:nvSpPr>
        <dsp:cNvPr id="0" name=""/>
        <dsp:cNvSpPr/>
      </dsp:nvSpPr>
      <dsp:spPr>
        <a:xfrm>
          <a:off x="5209607" y="2550195"/>
          <a:ext cx="1783460" cy="178346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103A1-47BA-4F48-89E1-D8E4B888F180}">
      <dsp:nvSpPr>
        <dsp:cNvPr id="0" name=""/>
        <dsp:cNvSpPr/>
      </dsp:nvSpPr>
      <dsp:spPr>
        <a:xfrm>
          <a:off x="5209607" y="2550195"/>
          <a:ext cx="1783460" cy="178346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29D56-948B-4C06-B3CD-01384CF6C6A3}">
      <dsp:nvSpPr>
        <dsp:cNvPr id="0" name=""/>
        <dsp:cNvSpPr/>
      </dsp:nvSpPr>
      <dsp:spPr>
        <a:xfrm>
          <a:off x="4317876" y="2871218"/>
          <a:ext cx="3566921" cy="114141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Pseudo color images</a:t>
          </a:r>
          <a:endParaRPr lang="en-US" sz="2800" kern="1200" dirty="0"/>
        </a:p>
      </dsp:txBody>
      <dsp:txXfrm>
        <a:off x="4317876" y="2871218"/>
        <a:ext cx="3566921" cy="1141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E5AA5-7BB4-4DE6-AE86-26068C06452E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FAEE9-4252-4B09-8885-08E493A54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FAEE9-4252-4B09-8885-08E493A542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FBAC-5EC2-4243-9107-7ADE448ED75D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A9FC-7AAC-455D-BE96-E35B9E9FB341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1E423-FFBD-4229-8D23-343C68596B57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3FA0F-6435-4D82-8906-1A635DCEA3B9}" type="datetime1">
              <a:rPr lang="en-US" smtClean="0"/>
              <a:t>10/13/2015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H.R. Pourreza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4696C2-8AF1-49D4-BDBE-8449CF1BB4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20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0C6B-AC41-4188-8947-13627BBA2BB0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81DA9-B9CA-4BC9-8D8F-87278801E9C2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2973-71F6-4AD3-8135-950DD2B5F63B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525D-08FD-4806-86CC-DF8469251E65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8781-B3BA-4D6C-8A43-B1A5815CF13E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0A726-48C9-4ED7-8B62-E99B44173AF7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D96C-B1EE-46F8-AB4F-C7903DAF9D20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FEF9-BBA6-4F45-8C4A-8926C8890D6F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1E8A6-7960-4261-BA66-AEF38C905547}" type="datetime1">
              <a:rPr lang="en-US" smtClean="0"/>
              <a:t>10/13/2015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H.R. Pourreza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image" Target="../media/image1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81" y="1419957"/>
            <a:ext cx="8529034" cy="2387600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06590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29: </a:t>
            </a:r>
            <a:r>
              <a:rPr lang="en-GB" sz="3200" dirty="0" err="1" smtClean="0"/>
              <a:t>Color</a:t>
            </a:r>
            <a:r>
              <a:rPr lang="en-GB" sz="3200" dirty="0" smtClean="0"/>
              <a:t> Image Processing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perception of colors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9" y="1523264"/>
            <a:ext cx="6725456" cy="48313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88824" y="26572"/>
            <a:ext cx="4155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Image courtesy: 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://www.livescience.com</a:t>
            </a:r>
          </a:p>
        </p:txBody>
      </p:sp>
      <p:sp>
        <p:nvSpPr>
          <p:cNvPr id="3" name="Rectangle 2"/>
          <p:cNvSpPr/>
          <p:nvPr/>
        </p:nvSpPr>
        <p:spPr>
          <a:xfrm>
            <a:off x="7291591" y="2602414"/>
            <a:ext cx="16549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 smtClean="0">
                <a:ea typeface="ＭＳ Ｐゴシック" pitchFamily="-112" charset="-128"/>
              </a:rPr>
              <a:t>Sensitivity of CONE cells</a:t>
            </a:r>
          </a:p>
          <a:p>
            <a:endParaRPr lang="en-US" altLang="en-US" b="1" dirty="0" smtClean="0">
              <a:ea typeface="ＭＳ Ｐゴシック" pitchFamily="-112" charset="-128"/>
            </a:endParaRPr>
          </a:p>
          <a:p>
            <a:r>
              <a:rPr lang="en-US" altLang="en-US" b="1" dirty="0" smtClean="0">
                <a:solidFill>
                  <a:srgbClr val="FF0000"/>
                </a:solidFill>
                <a:ea typeface="ＭＳ Ｐゴシック" pitchFamily="-112" charset="-128"/>
              </a:rPr>
              <a:t>66% to red</a:t>
            </a:r>
            <a:endParaRPr lang="en-US" altLang="en-US" dirty="0">
              <a:ea typeface="ＭＳ Ｐゴシック" pitchFamily="-112" charset="-128"/>
            </a:endParaRPr>
          </a:p>
          <a:p>
            <a:endParaRPr lang="en-US" altLang="en-US" b="1" dirty="0" smtClean="0">
              <a:solidFill>
                <a:srgbClr val="00FF00"/>
              </a:solidFill>
              <a:ea typeface="ＭＳ Ｐゴシック" pitchFamily="-112" charset="-128"/>
            </a:endParaRPr>
          </a:p>
          <a:p>
            <a:r>
              <a:rPr lang="en-US" altLang="en-US" b="1" dirty="0" smtClean="0">
                <a:solidFill>
                  <a:srgbClr val="00FF00"/>
                </a:solidFill>
                <a:ea typeface="ＭＳ Ｐゴシック" pitchFamily="-112" charset="-128"/>
              </a:rPr>
              <a:t>33% to green </a:t>
            </a:r>
          </a:p>
          <a:p>
            <a:endParaRPr lang="en-US" altLang="en-US" b="1" dirty="0">
              <a:solidFill>
                <a:srgbClr val="00FF00"/>
              </a:solidFill>
              <a:ea typeface="ＭＳ Ｐゴシック" pitchFamily="-112" charset="-128"/>
            </a:endParaRPr>
          </a:p>
          <a:p>
            <a:r>
              <a:rPr lang="en-US" altLang="en-US" b="1" dirty="0" smtClean="0">
                <a:solidFill>
                  <a:srgbClr val="0000FF"/>
                </a:solidFill>
                <a:ea typeface="ＭＳ Ｐゴシック" pitchFamily="-112" charset="-128"/>
              </a:rPr>
              <a:t>6% to blue</a:t>
            </a:r>
            <a:endParaRPr lang="en-US" altLang="en-US" b="1" dirty="0">
              <a:solidFill>
                <a:srgbClr val="0000FF"/>
              </a:solidFill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00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graphics.com/sites/default/files/old/sections/graphicdesign/babel1/cones_sensitivitie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1"/>
          <a:stretch/>
        </p:blipFill>
        <p:spPr bwMode="auto">
          <a:xfrm>
            <a:off x="1060673" y="2460622"/>
            <a:ext cx="7559591" cy="3172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Probable Human Eye Cones Sensitivities</a:t>
            </a:r>
            <a:endParaRPr lang="en-US" altLang="ko-KR" dirty="0"/>
          </a:p>
        </p:txBody>
      </p:sp>
      <p:sp>
        <p:nvSpPr>
          <p:cNvPr id="675844" name="Text Box 4"/>
          <p:cNvSpPr txBox="1">
            <a:spLocks noChangeArrowheads="1"/>
          </p:cNvSpPr>
          <p:nvPr/>
        </p:nvSpPr>
        <p:spPr bwMode="auto">
          <a:xfrm>
            <a:off x="935038" y="1557338"/>
            <a:ext cx="4500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wavelength values for the primary colors</a:t>
            </a:r>
          </a:p>
        </p:txBody>
      </p:sp>
      <p:sp>
        <p:nvSpPr>
          <p:cNvPr id="675845" name="Line 5"/>
          <p:cNvSpPr>
            <a:spLocks noChangeShapeType="1"/>
          </p:cNvSpPr>
          <p:nvPr/>
        </p:nvSpPr>
        <p:spPr bwMode="auto">
          <a:xfrm>
            <a:off x="2627312" y="1952624"/>
            <a:ext cx="682558" cy="661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75846" name="Line 6"/>
          <p:cNvSpPr>
            <a:spLocks noChangeShapeType="1"/>
          </p:cNvSpPr>
          <p:nvPr/>
        </p:nvSpPr>
        <p:spPr bwMode="auto">
          <a:xfrm>
            <a:off x="2627313" y="1952625"/>
            <a:ext cx="2249196" cy="6617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75847" name="Line 7"/>
          <p:cNvSpPr>
            <a:spLocks noChangeShapeType="1"/>
          </p:cNvSpPr>
          <p:nvPr/>
        </p:nvSpPr>
        <p:spPr bwMode="auto">
          <a:xfrm>
            <a:off x="2627312" y="1952623"/>
            <a:ext cx="3114676" cy="6617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88824" y="26572"/>
            <a:ext cx="3929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Image courtesy: 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www.graphics.com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is the neural signal physically generated</a:t>
            </a:r>
            <a:r>
              <a:rPr lang="en-GB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GB" dirty="0"/>
              <a:t>The retina contains millions of specialized photoreceptor cells known as </a:t>
            </a:r>
            <a:r>
              <a:rPr lang="en-GB" b="1" dirty="0">
                <a:solidFill>
                  <a:srgbClr val="006600"/>
                </a:solidFill>
              </a:rPr>
              <a:t>rods and cones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 </a:t>
            </a:r>
            <a:r>
              <a:rPr lang="en-GB" dirty="0"/>
              <a:t>Within these receptors are </a:t>
            </a:r>
            <a:r>
              <a:rPr lang="en-GB" dirty="0" smtClean="0"/>
              <a:t>membranes with </a:t>
            </a:r>
            <a:r>
              <a:rPr lang="en-GB" b="1" dirty="0" smtClean="0">
                <a:solidFill>
                  <a:srgbClr val="C00000"/>
                </a:solidFill>
              </a:rPr>
              <a:t>visual pigments</a:t>
            </a:r>
          </a:p>
          <a:p>
            <a:endParaRPr lang="en-GB" dirty="0"/>
          </a:p>
          <a:p>
            <a:r>
              <a:rPr lang="en-GB" dirty="0" smtClean="0"/>
              <a:t> Pigments </a:t>
            </a:r>
            <a:r>
              <a:rPr lang="en-GB" dirty="0"/>
              <a:t>consist of </a:t>
            </a:r>
            <a:r>
              <a:rPr lang="en-GB" b="1" dirty="0" err="1">
                <a:solidFill>
                  <a:srgbClr val="0000FF"/>
                </a:solidFill>
              </a:rPr>
              <a:t>retinene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joined at both ends to retinal proteins called </a:t>
            </a:r>
            <a:r>
              <a:rPr lang="en-GB" b="1" dirty="0" smtClean="0">
                <a:solidFill>
                  <a:srgbClr val="0000FF"/>
                </a:solidFill>
              </a:rPr>
              <a:t>opsins</a:t>
            </a:r>
          </a:p>
          <a:p>
            <a:endParaRPr lang="en-GB" b="1" dirty="0">
              <a:solidFill>
                <a:srgbClr val="0000FF"/>
              </a:solidFill>
            </a:endParaRPr>
          </a:p>
          <a:p>
            <a:r>
              <a:rPr lang="en-GB" b="1" dirty="0" smtClean="0">
                <a:solidFill>
                  <a:srgbClr val="0000FF"/>
                </a:solidFill>
              </a:rPr>
              <a:t> </a:t>
            </a:r>
            <a:r>
              <a:rPr lang="en-GB" dirty="0"/>
              <a:t>These three types of cone opsins account for the differences in peak wavelength absorption for each pigment.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Retinoptic</a:t>
            </a:r>
            <a:r>
              <a:rPr lang="en-US" dirty="0" smtClean="0"/>
              <a:t> organization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87" y="1452910"/>
            <a:ext cx="4199825" cy="5218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92970" y="90308"/>
            <a:ext cx="3826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Image courtesy: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www.pinterest.com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brain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9699" y="5047849"/>
            <a:ext cx="8495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0000"/>
                </a:solidFill>
                <a:latin typeface="+mj-lt"/>
              </a:rPr>
              <a:t>Characterized </a:t>
            </a:r>
            <a:r>
              <a:rPr lang="en-GB" sz="2000" dirty="0">
                <a:solidFill>
                  <a:srgbClr val="000000"/>
                </a:solidFill>
                <a:latin typeface="+mj-lt"/>
              </a:rPr>
              <a:t>by a set of </a:t>
            </a:r>
            <a:r>
              <a:rPr lang="en-GB" sz="2000" b="1" dirty="0">
                <a:solidFill>
                  <a:srgbClr val="C00000"/>
                </a:solidFill>
                <a:latin typeface="+mj-lt"/>
              </a:rPr>
              <a:t>parallel processing perceptual systems</a:t>
            </a:r>
            <a:r>
              <a:rPr lang="en-GB" sz="2000" dirty="0">
                <a:solidFill>
                  <a:srgbClr val="000000"/>
                </a:solidFill>
                <a:latin typeface="+mj-lt"/>
              </a:rPr>
              <a:t>, and a </a:t>
            </a:r>
            <a:r>
              <a:rPr lang="en-GB" sz="2000" b="1" dirty="0">
                <a:solidFill>
                  <a:srgbClr val="0000FF"/>
                </a:solidFill>
                <a:latin typeface="+mj-lt"/>
              </a:rPr>
              <a:t>temporal hierarchy in visual perception</a:t>
            </a:r>
            <a:endParaRPr lang="en-US" sz="20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9699" y="5960608"/>
            <a:ext cx="4612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/>
              <a:t>The eye alone does not tell the story</a:t>
            </a:r>
            <a:endParaRPr lang="en-US" sz="20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87" y="1219229"/>
            <a:ext cx="7297544" cy="3828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88824" y="26572"/>
            <a:ext cx="3999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courtesy: http://neuronresearch.net</a:t>
            </a:r>
          </a:p>
        </p:txBody>
      </p:sp>
    </p:spTree>
    <p:extLst>
      <p:ext uri="{BB962C8B-B14F-4D97-AF65-F5344CB8AC3E}">
        <p14:creationId xmlns:p14="http://schemas.microsoft.com/office/powerpoint/2010/main" val="31886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736725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ea typeface="굴림" pitchFamily="34" charset="-127"/>
              </a:rPr>
              <a:t>Basic quantities to describe the quality of light source</a:t>
            </a:r>
            <a:r>
              <a:rPr lang="en-US" altLang="ko-KR" sz="2000" b="1" dirty="0" smtClean="0">
                <a:ea typeface="굴림" pitchFamily="34" charset="-127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b="1" dirty="0">
              <a:ea typeface="굴림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00FF"/>
                </a:solidFill>
                <a:ea typeface="굴림" pitchFamily="34" charset="-127"/>
              </a:rPr>
              <a:t>Radiance:</a:t>
            </a:r>
            <a:r>
              <a:rPr lang="en-US" altLang="ko-KR" sz="2000" dirty="0">
                <a:ea typeface="굴림" pitchFamily="34" charset="-127"/>
              </a:rPr>
              <a:t> Total amount of energy that flows from the light source (in W</a:t>
            </a:r>
            <a:r>
              <a:rPr lang="en-US" altLang="ko-KR" sz="2000" dirty="0" smtClean="0">
                <a:ea typeface="굴림" pitchFamily="34" charset="-127"/>
              </a:rPr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>
              <a:ea typeface="굴림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00FF"/>
                </a:solidFill>
                <a:ea typeface="굴림" pitchFamily="34" charset="-127"/>
              </a:rPr>
              <a:t>Luminance:</a:t>
            </a:r>
            <a:r>
              <a:rPr lang="en-US" altLang="ko-KR" sz="2000" dirty="0">
                <a:ea typeface="굴림" pitchFamily="34" charset="-127"/>
              </a:rPr>
              <a:t> A measure of the amount of energy an observer perceives from the light source (in lm</a:t>
            </a:r>
            <a:r>
              <a:rPr lang="en-US" altLang="ko-KR" sz="2000" dirty="0" smtClean="0">
                <a:ea typeface="굴림" pitchFamily="34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>
              <a:ea typeface="굴림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0000FF"/>
                </a:solidFill>
                <a:ea typeface="굴림" pitchFamily="34" charset="-127"/>
              </a:rPr>
              <a:t>Brightness:</a:t>
            </a:r>
            <a:r>
              <a:rPr lang="en-US" altLang="ko-KR" sz="2000" dirty="0">
                <a:ea typeface="굴림" pitchFamily="34" charset="-127"/>
              </a:rPr>
              <a:t> A subjective descriptor that embodies the achromatic notion of intensity and is practical impossible to measure.</a:t>
            </a:r>
          </a:p>
        </p:txBody>
      </p:sp>
      <p:sp>
        <p:nvSpPr>
          <p:cNvPr id="707590" name="Rectangle 6"/>
          <p:cNvSpPr>
            <a:spLocks noChangeArrowheads="1"/>
          </p:cNvSpPr>
          <p:nvPr/>
        </p:nvSpPr>
        <p:spPr bwMode="auto">
          <a:xfrm>
            <a:off x="615950" y="29686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3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</a:t>
            </a:r>
            <a:r>
              <a:rPr lang="en-US" altLang="ko-KR" sz="33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Fundamentals</a:t>
            </a:r>
            <a:endParaRPr lang="en-US" altLang="ko-KR" sz="3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225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Pigments</a:t>
            </a:r>
            <a:endParaRPr lang="en-US" dirty="0"/>
          </a:p>
        </p:txBody>
      </p:sp>
      <p:pic>
        <p:nvPicPr>
          <p:cNvPr id="4" name="13-10-2015 09-34-3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83" end="2342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4518" y="1686211"/>
            <a:ext cx="3235012" cy="2426259"/>
          </a:xfrm>
          <a:prstGeom prst="rect">
            <a:avLst/>
          </a:prstGeom>
        </p:spPr>
      </p:pic>
      <p:pic>
        <p:nvPicPr>
          <p:cNvPr id="5" name="13-10-2015 09-25-0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873" end="15903.2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4185" y="1690689"/>
            <a:ext cx="3219868" cy="2421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2740" y="427578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Primary colors (Light)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69812" y="4275786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Mixing of chromatic lights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27411" y="5651677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Mixing of pigments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4076163" y="5340508"/>
            <a:ext cx="991673" cy="99167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1780" y="5340508"/>
            <a:ext cx="991673" cy="99167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4501" y="5340507"/>
            <a:ext cx="991673" cy="991673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5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-0.10139 4.0740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7743 4.07407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7" grpId="0"/>
      <p:bldP spid="8" grpId="0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Primary colors</a:t>
            </a:r>
            <a:endParaRPr lang="en-US" altLang="ko-K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6" y="1511345"/>
            <a:ext cx="3523793" cy="53466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 Fundamentals (</a:t>
            </a:r>
            <a:r>
              <a:rPr lang="en-US" altLang="ko-KR" dirty="0" err="1"/>
              <a:t>con’t</a:t>
            </a:r>
            <a:r>
              <a:rPr lang="en-US" altLang="ko-KR" dirty="0"/>
              <a:t>)</a:t>
            </a:r>
          </a:p>
        </p:txBody>
      </p:sp>
      <p:sp>
        <p:nvSpPr>
          <p:cNvPr id="6768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47700" y="1582738"/>
            <a:ext cx="8208963" cy="487045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굴림" pitchFamily="34" charset="-127"/>
              </a:rPr>
              <a:t>The characteristics generally used to distinguish one color from another are </a:t>
            </a:r>
            <a:r>
              <a:rPr lang="en-US" altLang="ko-KR" sz="2000" b="1" dirty="0">
                <a:solidFill>
                  <a:srgbClr val="0000FF"/>
                </a:solidFill>
                <a:ea typeface="굴림" pitchFamily="34" charset="-127"/>
              </a:rPr>
              <a:t>Brightness</a:t>
            </a:r>
            <a:r>
              <a:rPr lang="en-US" altLang="ko-KR" sz="2000" b="1" dirty="0">
                <a:ea typeface="굴림" pitchFamily="34" charset="-127"/>
              </a:rPr>
              <a:t>,</a:t>
            </a:r>
            <a:r>
              <a:rPr lang="en-US" altLang="ko-KR" sz="2000" b="1" dirty="0">
                <a:solidFill>
                  <a:schemeClr val="hlink"/>
                </a:solidFill>
                <a:ea typeface="굴림" pitchFamily="34" charset="-127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ea typeface="굴림" pitchFamily="34" charset="-127"/>
              </a:rPr>
              <a:t>Hue</a:t>
            </a:r>
            <a:r>
              <a:rPr lang="en-US" altLang="ko-KR" sz="2000" b="1" dirty="0">
                <a:ea typeface="굴림" pitchFamily="34" charset="-127"/>
              </a:rPr>
              <a:t>, </a:t>
            </a:r>
            <a:r>
              <a:rPr lang="en-US" altLang="ko-KR" sz="2000" dirty="0">
                <a:ea typeface="굴림" pitchFamily="34" charset="-127"/>
              </a:rPr>
              <a:t>and</a:t>
            </a:r>
            <a:r>
              <a:rPr lang="en-US" altLang="ko-KR" sz="2000" b="1" dirty="0">
                <a:ea typeface="굴림" pitchFamily="34" charset="-127"/>
              </a:rPr>
              <a:t> </a:t>
            </a:r>
            <a:r>
              <a:rPr lang="en-US" altLang="ko-KR" sz="2000" b="1" dirty="0">
                <a:solidFill>
                  <a:srgbClr val="0000FF"/>
                </a:solidFill>
                <a:ea typeface="굴림" pitchFamily="34" charset="-127"/>
              </a:rPr>
              <a:t>Saturation</a:t>
            </a:r>
            <a:r>
              <a:rPr lang="en-US" altLang="ko-KR" sz="2000" b="1" dirty="0" smtClean="0">
                <a:ea typeface="굴림" pitchFamily="34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b="1" dirty="0">
              <a:ea typeface="굴림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  <a:ea typeface="굴림" pitchFamily="34" charset="-127"/>
              </a:rPr>
              <a:t>Hue: </a:t>
            </a:r>
            <a:r>
              <a:rPr lang="en-US" altLang="ko-KR" sz="2000" dirty="0">
                <a:ea typeface="굴림" pitchFamily="34" charset="-127"/>
              </a:rPr>
              <a:t>Represents dominant color as perceive by an observer</a:t>
            </a:r>
            <a:r>
              <a:rPr lang="en-US" altLang="ko-KR" sz="2000" dirty="0" smtClean="0">
                <a:ea typeface="굴림" pitchFamily="34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000" dirty="0">
              <a:ea typeface="굴림" pitchFamily="34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FF"/>
                </a:solidFill>
                <a:ea typeface="굴림" pitchFamily="34" charset="-127"/>
              </a:rPr>
              <a:t>Saturation: </a:t>
            </a:r>
            <a:r>
              <a:rPr lang="en-US" altLang="ko-KR" sz="2000" dirty="0">
                <a:ea typeface="굴림" pitchFamily="34" charset="-127"/>
              </a:rPr>
              <a:t>Relative purity or the amount of white light mixed with a hue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ea typeface="굴림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ea typeface="굴림" pitchFamily="34" charset="-127"/>
              </a:rPr>
              <a:t>Hue and saturation taken together are called </a:t>
            </a:r>
            <a:r>
              <a:rPr lang="en-US" altLang="ko-KR" sz="2000" b="1" i="1" dirty="0" smtClean="0">
                <a:solidFill>
                  <a:srgbClr val="0000FF"/>
                </a:solidFill>
                <a:ea typeface="굴림" pitchFamily="34" charset="-127"/>
              </a:rPr>
              <a:t>Chromaticity</a:t>
            </a:r>
            <a:endParaRPr lang="en-US" altLang="ko-KR" sz="2000" b="1" dirty="0">
              <a:ea typeface="굴림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 smtClean="0">
              <a:ea typeface="굴림" pitchFamily="34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ea typeface="굴림" pitchFamily="34" charset="-127"/>
              </a:rPr>
              <a:t>A </a:t>
            </a:r>
            <a:r>
              <a:rPr lang="en-US" altLang="ko-KR" sz="2000" dirty="0">
                <a:ea typeface="굴림" pitchFamily="34" charset="-127"/>
              </a:rPr>
              <a:t>color may be characterized by its </a:t>
            </a:r>
            <a:r>
              <a:rPr lang="en-US" altLang="ko-KR" sz="2000" b="1" dirty="0">
                <a:solidFill>
                  <a:srgbClr val="C00000"/>
                </a:solidFill>
                <a:ea typeface="굴림" pitchFamily="34" charset="-127"/>
              </a:rPr>
              <a:t>Brightness and </a:t>
            </a:r>
            <a:r>
              <a:rPr lang="en-US" altLang="ko-KR" sz="2000" b="1" dirty="0" smtClean="0">
                <a:solidFill>
                  <a:srgbClr val="C00000"/>
                </a:solidFill>
                <a:ea typeface="굴림" pitchFamily="34" charset="-127"/>
              </a:rPr>
              <a:t>Chromaticity</a:t>
            </a:r>
            <a:endParaRPr lang="en-US" altLang="ko-KR" sz="2000" b="1" dirty="0">
              <a:solidFill>
                <a:srgbClr val="C00000"/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 Fundamentals (</a:t>
            </a:r>
            <a:r>
              <a:rPr lang="en-US" altLang="ko-KR" dirty="0" err="1"/>
              <a:t>con’t</a:t>
            </a:r>
            <a:r>
              <a:rPr lang="en-US" altLang="ko-KR" dirty="0"/>
              <a:t>)</a:t>
            </a:r>
          </a:p>
        </p:txBody>
      </p:sp>
      <p:sp>
        <p:nvSpPr>
          <p:cNvPr id="67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63600" y="1628775"/>
            <a:ext cx="7772400" cy="15128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>
                <a:solidFill>
                  <a:srgbClr val="0000FF"/>
                </a:solidFill>
                <a:ea typeface="굴림" pitchFamily="34" charset="-127"/>
              </a:rPr>
              <a:t>Tri-stimulus</a:t>
            </a:r>
            <a:r>
              <a:rPr lang="en-US" altLang="ko-KR" sz="2000" dirty="0">
                <a:ea typeface="굴림" pitchFamily="34" charset="-127"/>
              </a:rPr>
              <a:t> values: The amount of Red, Green and Blue needed to form any particular </a:t>
            </a:r>
            <a:r>
              <a:rPr lang="en-US" altLang="ko-KR" sz="2000" dirty="0" smtClean="0">
                <a:ea typeface="굴림" pitchFamily="34" charset="-127"/>
              </a:rPr>
              <a:t>color</a:t>
            </a:r>
          </a:p>
          <a:p>
            <a:pPr>
              <a:lnSpc>
                <a:spcPct val="90000"/>
              </a:lnSpc>
            </a:pPr>
            <a:endParaRPr lang="en-US" altLang="ko-KR" sz="2000" dirty="0">
              <a:ea typeface="굴림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 smtClean="0">
                <a:ea typeface="굴림" pitchFamily="34" charset="-127"/>
              </a:rPr>
              <a:t>Denoted </a:t>
            </a:r>
            <a:r>
              <a:rPr lang="en-US" altLang="ko-KR" sz="2000" dirty="0">
                <a:ea typeface="굴림" pitchFamily="34" charset="-127"/>
              </a:rPr>
              <a:t>by: X, Y and Z</a:t>
            </a:r>
          </a:p>
          <a:p>
            <a:pPr>
              <a:lnSpc>
                <a:spcPct val="90000"/>
              </a:lnSpc>
            </a:pPr>
            <a:endParaRPr lang="en-US" altLang="ko-KR" sz="2000" dirty="0">
              <a:ea typeface="굴림" pitchFamily="34" charset="-127"/>
            </a:endParaRPr>
          </a:p>
        </p:txBody>
      </p:sp>
      <p:graphicFrame>
        <p:nvGraphicFramePr>
          <p:cNvPr id="678916" name="Object 4"/>
          <p:cNvGraphicFramePr>
            <a:graphicFrameLocks noChangeAspect="1"/>
          </p:cNvGraphicFramePr>
          <p:nvPr/>
        </p:nvGraphicFramePr>
        <p:xfrm>
          <a:off x="1295400" y="4400550"/>
          <a:ext cx="1600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Equation" r:id="rId3" imgW="901440" imgH="393480" progId="Equation.3">
                  <p:embed/>
                </p:oleObj>
              </mc:Choice>
              <mc:Fallback>
                <p:oleObj name="Equation" r:id="rId3" imgW="901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400550"/>
                        <a:ext cx="16002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8917" name="Object 5"/>
          <p:cNvGraphicFramePr>
            <a:graphicFrameLocks noChangeAspect="1"/>
          </p:cNvGraphicFramePr>
          <p:nvPr/>
        </p:nvGraphicFramePr>
        <p:xfrm>
          <a:off x="3419475" y="4365625"/>
          <a:ext cx="16224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Equation" r:id="rId5" imgW="914400" imgH="393480" progId="Equation.3">
                  <p:embed/>
                </p:oleObj>
              </mc:Choice>
              <mc:Fallback>
                <p:oleObj name="Equation" r:id="rId5" imgW="914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365625"/>
                        <a:ext cx="16224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8918" name="Object 6"/>
          <p:cNvGraphicFramePr>
            <a:graphicFrameLocks noChangeAspect="1"/>
          </p:cNvGraphicFramePr>
          <p:nvPr/>
        </p:nvGraphicFramePr>
        <p:xfrm>
          <a:off x="5688013" y="4365625"/>
          <a:ext cx="1600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Equation" r:id="rId7" imgW="901440" imgH="393480" progId="Equation.3">
                  <p:embed/>
                </p:oleObj>
              </mc:Choice>
              <mc:Fallback>
                <p:oleObj name="Equation" r:id="rId7" imgW="901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4365625"/>
                        <a:ext cx="16002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89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088298"/>
              </p:ext>
            </p:extLst>
          </p:nvPr>
        </p:nvGraphicFramePr>
        <p:xfrm>
          <a:off x="3695700" y="5407406"/>
          <a:ext cx="17526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Equation" r:id="rId9" imgW="761760" imgH="203040" progId="Equation.3">
                  <p:embed/>
                </p:oleObj>
              </mc:Choice>
              <mc:Fallback>
                <p:oleObj name="Equation" r:id="rId9" imgW="761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5407406"/>
                        <a:ext cx="17526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8920" name="Rectangle 8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63600" y="3608388"/>
            <a:ext cx="777240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11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rgbClr val="C00000"/>
                </a:solidFill>
                <a:ea typeface="굴림" pitchFamily="34" charset="-127"/>
              </a:rPr>
              <a:t>Tri-chromatic coefficient:</a:t>
            </a:r>
          </a:p>
          <a:p>
            <a:pPr marL="0" indent="0">
              <a:buNone/>
            </a:pPr>
            <a:endParaRPr lang="en-US" altLang="ko-KR" sz="2000" b="1" dirty="0">
              <a:solidFill>
                <a:srgbClr val="C00000"/>
              </a:solidFill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15" grpId="0" build="p"/>
      <p:bldP spid="6789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Interactive image segmentation</a:t>
            </a:r>
          </a:p>
          <a:p>
            <a:endParaRPr lang="en-US" dirty="0"/>
          </a:p>
          <a:p>
            <a:r>
              <a:rPr lang="en-US" dirty="0" smtClean="0"/>
              <a:t> Graph based approach</a:t>
            </a:r>
          </a:p>
          <a:p>
            <a:endParaRPr lang="en-US" dirty="0"/>
          </a:p>
          <a:p>
            <a:r>
              <a:rPr lang="en-US" dirty="0" smtClean="0"/>
              <a:t> Segmentation using Eigen analysis (Normalized cut)</a:t>
            </a:r>
          </a:p>
          <a:p>
            <a:endParaRPr lang="en-US" dirty="0"/>
          </a:p>
          <a:p>
            <a:r>
              <a:rPr lang="en-US" dirty="0" smtClean="0"/>
              <a:t> Graph cut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Chromaticity Diagram</a:t>
            </a:r>
          </a:p>
        </p:txBody>
      </p:sp>
      <p:sp>
        <p:nvSpPr>
          <p:cNvPr id="679940" name="Text Box 4"/>
          <p:cNvSpPr txBox="1">
            <a:spLocks noChangeArrowheads="1"/>
          </p:cNvSpPr>
          <p:nvPr/>
        </p:nvSpPr>
        <p:spPr bwMode="auto">
          <a:xfrm>
            <a:off x="6346825" y="3452813"/>
            <a:ext cx="243840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kumimoji="1" lang="en-US" altLang="ko-KR" sz="2400">
                <a:ea typeface="굴림" pitchFamily="34" charset="-127"/>
              </a:rPr>
              <a:t>Green Point = </a:t>
            </a:r>
          </a:p>
          <a:p>
            <a:pPr latinLnBrk="1">
              <a:spcBef>
                <a:spcPct val="50000"/>
              </a:spcBef>
            </a:pPr>
            <a:r>
              <a:rPr kumimoji="1" lang="en-US" altLang="ko-KR" sz="2400">
                <a:ea typeface="굴림" pitchFamily="34" charset="-127"/>
              </a:rPr>
              <a:t>    62% green,</a:t>
            </a:r>
          </a:p>
          <a:p>
            <a:pPr latinLnBrk="1">
              <a:spcBef>
                <a:spcPct val="50000"/>
              </a:spcBef>
            </a:pPr>
            <a:r>
              <a:rPr kumimoji="1" lang="en-US" altLang="ko-KR" sz="2400">
                <a:ea typeface="굴림" pitchFamily="34" charset="-127"/>
              </a:rPr>
              <a:t>    25% red,</a:t>
            </a:r>
          </a:p>
          <a:p>
            <a:pPr latinLnBrk="1">
              <a:spcBef>
                <a:spcPct val="50000"/>
              </a:spcBef>
            </a:pPr>
            <a:r>
              <a:rPr kumimoji="1" lang="en-US" altLang="ko-KR" sz="2400">
                <a:ea typeface="굴림" pitchFamily="34" charset="-127"/>
              </a:rPr>
              <a:t>    13% blue.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98" y="1507003"/>
            <a:ext cx="4127350" cy="4925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2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20" y="1291130"/>
            <a:ext cx="4728961" cy="5317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 Fundamentals (</a:t>
            </a:r>
            <a:r>
              <a:rPr lang="en-US" altLang="ko-KR" dirty="0" err="1"/>
              <a:t>con’t</a:t>
            </a:r>
            <a:r>
              <a:rPr lang="en-US" altLang="ko-KR" dirty="0"/>
              <a:t>)</a:t>
            </a:r>
          </a:p>
        </p:txBody>
      </p:sp>
      <p:sp>
        <p:nvSpPr>
          <p:cNvPr id="680964" name="Text Box 4"/>
          <p:cNvSpPr txBox="1">
            <a:spLocks noChangeArrowheads="1"/>
          </p:cNvSpPr>
          <p:nvPr/>
        </p:nvSpPr>
        <p:spPr bwMode="auto">
          <a:xfrm>
            <a:off x="6624638" y="3033713"/>
            <a:ext cx="23399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Color Gamut produced by </a:t>
            </a:r>
            <a:r>
              <a:rPr lang="en-US" altLang="en-US" i="1">
                <a:solidFill>
                  <a:srgbClr val="0000FF"/>
                </a:solidFill>
              </a:rPr>
              <a:t>RGB monitors</a:t>
            </a:r>
          </a:p>
        </p:txBody>
      </p:sp>
      <p:sp>
        <p:nvSpPr>
          <p:cNvPr id="680965" name="Line 5"/>
          <p:cNvSpPr>
            <a:spLocks noChangeShapeType="1"/>
          </p:cNvSpPr>
          <p:nvPr/>
        </p:nvSpPr>
        <p:spPr bwMode="auto">
          <a:xfrm flipH="1">
            <a:off x="3709115" y="3477296"/>
            <a:ext cx="2879010" cy="29621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0966" name="Text Box 6"/>
          <p:cNvSpPr txBox="1">
            <a:spLocks noChangeArrowheads="1"/>
          </p:cNvSpPr>
          <p:nvPr/>
        </p:nvSpPr>
        <p:spPr bwMode="auto">
          <a:xfrm>
            <a:off x="6659563" y="4652963"/>
            <a:ext cx="23399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Color Gamut produced by high quality color </a:t>
            </a:r>
            <a:r>
              <a:rPr lang="en-US" altLang="en-US" i="1">
                <a:solidFill>
                  <a:srgbClr val="0000FF"/>
                </a:solidFill>
              </a:rPr>
              <a:t>printing device</a:t>
            </a:r>
          </a:p>
        </p:txBody>
      </p:sp>
      <p:sp>
        <p:nvSpPr>
          <p:cNvPr id="680967" name="Line 7"/>
          <p:cNvSpPr>
            <a:spLocks noChangeShapeType="1"/>
          </p:cNvSpPr>
          <p:nvPr/>
        </p:nvSpPr>
        <p:spPr bwMode="auto">
          <a:xfrm flipH="1" flipV="1">
            <a:off x="4069724" y="4507605"/>
            <a:ext cx="2518401" cy="7216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 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741" y="1890242"/>
            <a:ext cx="6724517" cy="4363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2586" y="6452315"/>
            <a:ext cx="564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As per NTSC standards of what human eye can 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camera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69" y="1600537"/>
            <a:ext cx="6552461" cy="46923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20745" y="57349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Wikipedia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8154742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Color </a:t>
            </a:r>
            <a:r>
              <a:rPr lang="en-US" altLang="ko-KR" dirty="0" smtClean="0"/>
              <a:t>Models/ </a:t>
            </a:r>
            <a:r>
              <a:rPr lang="en-US" altLang="ko-KR" dirty="0" smtClean="0">
                <a:ea typeface="굴림" pitchFamily="34" charset="-127"/>
              </a:rPr>
              <a:t>Color </a:t>
            </a:r>
            <a:r>
              <a:rPr lang="en-US" altLang="ko-KR" dirty="0">
                <a:ea typeface="굴림" pitchFamily="34" charset="-127"/>
              </a:rPr>
              <a:t>space </a:t>
            </a:r>
            <a:r>
              <a:rPr lang="en-US" altLang="ko-KR" dirty="0" smtClean="0">
                <a:ea typeface="굴림" pitchFamily="34" charset="-127"/>
              </a:rPr>
              <a:t>/ Color </a:t>
            </a:r>
            <a:r>
              <a:rPr lang="en-US" altLang="ko-KR" dirty="0">
                <a:ea typeface="굴림" pitchFamily="34" charset="-127"/>
              </a:rPr>
              <a:t>system</a:t>
            </a:r>
            <a:endParaRPr lang="en-US" altLang="ko-KR" dirty="0"/>
          </a:p>
        </p:txBody>
      </p:sp>
      <p:sp>
        <p:nvSpPr>
          <p:cNvPr id="6819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굴림" pitchFamily="34" charset="-127"/>
              </a:rPr>
              <a:t>Facilitate </a:t>
            </a:r>
            <a:r>
              <a:rPr lang="en-US" altLang="ko-KR" dirty="0">
                <a:ea typeface="굴림" pitchFamily="34" charset="-127"/>
              </a:rPr>
              <a:t>the specification of colors in some standard, generally accept way</a:t>
            </a:r>
            <a:r>
              <a:rPr lang="en-US" altLang="ko-KR" dirty="0" smtClean="0">
                <a:ea typeface="굴림" pitchFamily="34" charset="-127"/>
              </a:rPr>
              <a:t>.</a:t>
            </a:r>
          </a:p>
          <a:p>
            <a:endParaRPr lang="en-US" altLang="ko-KR" dirty="0">
              <a:ea typeface="굴림" pitchFamily="34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ea typeface="굴림" pitchFamily="34" charset="-127"/>
              </a:rPr>
              <a:t>R</a:t>
            </a:r>
            <a:r>
              <a:rPr lang="en-US" altLang="ko-KR" b="1" dirty="0">
                <a:solidFill>
                  <a:srgbClr val="33CC33"/>
                </a:solidFill>
                <a:ea typeface="굴림" pitchFamily="34" charset="-127"/>
              </a:rPr>
              <a:t>G</a:t>
            </a:r>
            <a:r>
              <a:rPr lang="en-US" altLang="ko-KR" b="1" dirty="0">
                <a:solidFill>
                  <a:srgbClr val="0000FF"/>
                </a:solidFill>
                <a:ea typeface="굴림" pitchFamily="34" charset="-127"/>
              </a:rPr>
              <a:t>B</a:t>
            </a:r>
            <a:r>
              <a:rPr lang="en-US" altLang="ko-KR" dirty="0">
                <a:solidFill>
                  <a:srgbClr val="0000FF"/>
                </a:solidFill>
                <a:ea typeface="굴림" pitchFamily="34" charset="-127"/>
              </a:rPr>
              <a:t> </a:t>
            </a:r>
            <a:r>
              <a:rPr lang="en-US" altLang="ko-KR" dirty="0">
                <a:ea typeface="굴림" pitchFamily="34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ea typeface="굴림" pitchFamily="34" charset="-127"/>
              </a:rPr>
              <a:t>red</a:t>
            </a:r>
            <a:r>
              <a:rPr lang="en-US" altLang="ko-KR" dirty="0" smtClean="0">
                <a:ea typeface="굴림" pitchFamily="34" charset="-127"/>
              </a:rPr>
              <a:t>, </a:t>
            </a:r>
            <a:r>
              <a:rPr lang="en-US" altLang="ko-KR" dirty="0" smtClean="0">
                <a:solidFill>
                  <a:srgbClr val="33CC33"/>
                </a:solidFill>
                <a:ea typeface="굴림" pitchFamily="34" charset="-127"/>
              </a:rPr>
              <a:t>green</a:t>
            </a:r>
            <a:r>
              <a:rPr lang="en-US" altLang="ko-KR" dirty="0" smtClean="0">
                <a:ea typeface="굴림" pitchFamily="34" charset="-127"/>
              </a:rPr>
              <a:t>, </a:t>
            </a:r>
            <a:r>
              <a:rPr lang="en-US" altLang="ko-KR" dirty="0" smtClean="0">
                <a:solidFill>
                  <a:srgbClr val="0000FF"/>
                </a:solidFill>
                <a:ea typeface="굴림" pitchFamily="34" charset="-127"/>
              </a:rPr>
              <a:t>blue</a:t>
            </a:r>
            <a:r>
              <a:rPr lang="en-US" altLang="ko-KR" dirty="0">
                <a:ea typeface="굴림" pitchFamily="34" charset="-127"/>
              </a:rPr>
              <a:t>) : monitor, </a:t>
            </a:r>
            <a:r>
              <a:rPr lang="en-US" altLang="ko-KR" dirty="0" smtClean="0">
                <a:ea typeface="굴림" pitchFamily="34" charset="-127"/>
              </a:rPr>
              <a:t>camera.</a:t>
            </a:r>
          </a:p>
          <a:p>
            <a:endParaRPr lang="en-US" altLang="ko-KR" dirty="0">
              <a:ea typeface="굴림" pitchFamily="34" charset="-127"/>
            </a:endParaRPr>
          </a:p>
          <a:p>
            <a:r>
              <a:rPr lang="en-US" altLang="ko-KR" b="1" dirty="0">
                <a:solidFill>
                  <a:srgbClr val="1EAEA7"/>
                </a:solidFill>
                <a:ea typeface="굴림" pitchFamily="34" charset="-127"/>
              </a:rPr>
              <a:t>C</a:t>
            </a:r>
            <a:r>
              <a:rPr lang="en-US" altLang="ko-KR" b="1" dirty="0">
                <a:solidFill>
                  <a:srgbClr val="C705CC"/>
                </a:solidFill>
                <a:ea typeface="굴림" pitchFamily="34" charset="-127"/>
              </a:rPr>
              <a:t>M</a:t>
            </a:r>
            <a:r>
              <a:rPr lang="en-US" altLang="ko-KR" b="1" dirty="0">
                <a:solidFill>
                  <a:srgbClr val="D9DE00"/>
                </a:solidFill>
                <a:ea typeface="굴림" pitchFamily="34" charset="-127"/>
              </a:rPr>
              <a:t>Y</a:t>
            </a:r>
            <a:r>
              <a:rPr lang="en-US" altLang="ko-KR" dirty="0">
                <a:ea typeface="굴림" pitchFamily="34" charset="-127"/>
              </a:rPr>
              <a:t>(</a:t>
            </a:r>
            <a:r>
              <a:rPr lang="en-US" altLang="ko-KR" dirty="0" err="1">
                <a:ea typeface="굴림" pitchFamily="34" charset="-127"/>
              </a:rPr>
              <a:t>cyan,magenta,yellow</a:t>
            </a:r>
            <a:r>
              <a:rPr lang="en-US" altLang="ko-KR" dirty="0">
                <a:ea typeface="굴림" pitchFamily="34" charset="-127"/>
              </a:rPr>
              <a:t>),</a:t>
            </a:r>
            <a:r>
              <a:rPr lang="en-US" altLang="ko-KR" b="1" dirty="0">
                <a:solidFill>
                  <a:srgbClr val="1EAEA7"/>
                </a:solidFill>
                <a:ea typeface="굴림" pitchFamily="34" charset="-127"/>
              </a:rPr>
              <a:t>C</a:t>
            </a:r>
            <a:r>
              <a:rPr lang="en-US" altLang="ko-KR" b="1" dirty="0">
                <a:solidFill>
                  <a:srgbClr val="C705CC"/>
                </a:solidFill>
                <a:ea typeface="굴림" pitchFamily="34" charset="-127"/>
              </a:rPr>
              <a:t>M</a:t>
            </a:r>
            <a:r>
              <a:rPr lang="en-US" altLang="ko-KR" b="1" dirty="0">
                <a:solidFill>
                  <a:srgbClr val="D9DE00"/>
                </a:solidFill>
                <a:ea typeface="굴림" pitchFamily="34" charset="-127"/>
              </a:rPr>
              <a:t>Y</a:t>
            </a:r>
            <a:r>
              <a:rPr lang="en-US" altLang="ko-KR" b="1" dirty="0">
                <a:solidFill>
                  <a:srgbClr val="000000"/>
                </a:solidFill>
                <a:ea typeface="굴림" pitchFamily="34" charset="-127"/>
              </a:rPr>
              <a:t>K</a:t>
            </a:r>
            <a:r>
              <a:rPr lang="en-US" altLang="ko-KR" dirty="0">
                <a:ea typeface="굴림" pitchFamily="34" charset="-127"/>
              </a:rPr>
              <a:t> (CMY, black) model for color printing</a:t>
            </a:r>
            <a:r>
              <a:rPr lang="en-US" altLang="ko-KR" dirty="0" smtClean="0">
                <a:ea typeface="굴림" pitchFamily="34" charset="-127"/>
              </a:rPr>
              <a:t>.</a:t>
            </a:r>
          </a:p>
          <a:p>
            <a:endParaRPr lang="en-US" altLang="ko-KR" dirty="0">
              <a:ea typeface="굴림" pitchFamily="34" charset="-127"/>
            </a:endParaRPr>
          </a:p>
          <a:p>
            <a:r>
              <a:rPr lang="en-US" altLang="ko-KR" b="1" dirty="0" smtClean="0">
                <a:solidFill>
                  <a:schemeClr val="tx2"/>
                </a:solidFill>
                <a:ea typeface="굴림" pitchFamily="34" charset="-127"/>
              </a:rPr>
              <a:t>HSI</a:t>
            </a:r>
            <a:r>
              <a:rPr lang="en-US" altLang="ko-KR" dirty="0" smtClean="0">
                <a:ea typeface="굴림" pitchFamily="34" charset="-127"/>
              </a:rPr>
              <a:t> </a:t>
            </a:r>
            <a:r>
              <a:rPr lang="en-US" altLang="ko-KR" dirty="0">
                <a:ea typeface="굴림" pitchFamily="34" charset="-127"/>
              </a:rPr>
              <a:t>model</a:t>
            </a:r>
            <a:r>
              <a:rPr lang="en-US" altLang="ko-KR" dirty="0" smtClean="0">
                <a:ea typeface="굴림" pitchFamily="34" charset="-127"/>
              </a:rPr>
              <a:t>, which </a:t>
            </a:r>
            <a:r>
              <a:rPr lang="en-US" altLang="ko-KR" dirty="0">
                <a:ea typeface="굴림" pitchFamily="34" charset="-127"/>
              </a:rPr>
              <a:t>corresponds closely with the way humans describe and interpret color.</a:t>
            </a:r>
          </a:p>
        </p:txBody>
      </p:sp>
    </p:spTree>
    <p:extLst>
      <p:ext uri="{BB962C8B-B14F-4D97-AF65-F5344CB8AC3E}">
        <p14:creationId xmlns:p14="http://schemas.microsoft.com/office/powerpoint/2010/main" val="17111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66" y="1532062"/>
            <a:ext cx="6029467" cy="513327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</a:t>
            </a:r>
            <a:r>
              <a:rPr lang="en-US" altLang="ko-KR" b="1" i="1" dirty="0">
                <a:solidFill>
                  <a:srgbClr val="FF0000"/>
                </a:solidFill>
                <a:ea typeface="굴림" pitchFamily="34" charset="-127"/>
              </a:rPr>
              <a:t>R</a:t>
            </a:r>
            <a:r>
              <a:rPr lang="en-US" altLang="ko-KR" b="1" i="1" dirty="0">
                <a:solidFill>
                  <a:srgbClr val="33CC33"/>
                </a:solidFill>
                <a:ea typeface="굴림" pitchFamily="34" charset="-127"/>
              </a:rPr>
              <a:t>G</a:t>
            </a:r>
            <a:r>
              <a:rPr lang="en-US" altLang="ko-KR" b="1" i="1" dirty="0">
                <a:solidFill>
                  <a:srgbClr val="0000FF"/>
                </a:solidFill>
                <a:ea typeface="굴림" pitchFamily="34" charset="-127"/>
              </a:rPr>
              <a:t>B</a:t>
            </a:r>
            <a:r>
              <a:rPr lang="en-US" altLang="ko-KR" dirty="0"/>
              <a:t> Color Models (</a:t>
            </a:r>
            <a:r>
              <a:rPr lang="en-US" altLang="ko-KR" dirty="0" err="1"/>
              <a:t>con’t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</a:t>
            </a:r>
            <a:r>
              <a:rPr lang="en-US" altLang="ko-KR" sz="3600" b="1" i="1" dirty="0">
                <a:solidFill>
                  <a:srgbClr val="FF0000"/>
                </a:solidFill>
                <a:ea typeface="굴림" pitchFamily="34" charset="-127"/>
              </a:rPr>
              <a:t>R</a:t>
            </a:r>
            <a:r>
              <a:rPr lang="en-US" altLang="ko-KR" sz="3600" b="1" i="1" dirty="0">
                <a:solidFill>
                  <a:srgbClr val="33CC33"/>
                </a:solidFill>
                <a:ea typeface="굴림" pitchFamily="34" charset="-127"/>
              </a:rPr>
              <a:t>G</a:t>
            </a:r>
            <a:r>
              <a:rPr lang="en-US" altLang="ko-KR" sz="3600" b="1" i="1" dirty="0">
                <a:solidFill>
                  <a:srgbClr val="0000FF"/>
                </a:solidFill>
                <a:ea typeface="굴림" pitchFamily="34" charset="-127"/>
              </a:rPr>
              <a:t>B</a:t>
            </a:r>
            <a:r>
              <a:rPr lang="en-US" altLang="ko-KR" dirty="0" smtClean="0"/>
              <a:t> </a:t>
            </a:r>
            <a:r>
              <a:rPr lang="en-US" altLang="ko-KR" dirty="0"/>
              <a:t>Color </a:t>
            </a:r>
            <a:r>
              <a:rPr lang="en-US" altLang="ko-KR" dirty="0" smtClean="0"/>
              <a:t>cube</a:t>
            </a:r>
            <a:endParaRPr lang="en-US" altLang="ko-KR" dirty="0"/>
          </a:p>
        </p:txBody>
      </p:sp>
      <p:graphicFrame>
        <p:nvGraphicFramePr>
          <p:cNvPr id="68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477474"/>
              </p:ext>
            </p:extLst>
          </p:nvPr>
        </p:nvGraphicFramePr>
        <p:xfrm>
          <a:off x="2899134" y="5526089"/>
          <a:ext cx="36576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3" imgW="1612800" imgH="266400" progId="Equation.3">
                  <p:embed/>
                </p:oleObj>
              </mc:Choice>
              <mc:Fallback>
                <p:oleObj name="Equation" r:id="rId3" imgW="16128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9134" y="5526089"/>
                        <a:ext cx="36576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4038" name="Picture 6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9"/>
          <a:stretch/>
        </p:blipFill>
        <p:spPr bwMode="auto">
          <a:xfrm>
            <a:off x="1475704" y="1690689"/>
            <a:ext cx="5364163" cy="365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82372" y="5644088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Bit depth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130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CMY and CMYK Color Models</a:t>
            </a:r>
          </a:p>
        </p:txBody>
      </p:sp>
      <p:graphicFrame>
        <p:nvGraphicFramePr>
          <p:cNvPr id="68813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024188" y="3933825"/>
          <a:ext cx="2592387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3" imgW="1041120" imgH="711000" progId="Equation.3">
                  <p:embed/>
                </p:oleObj>
              </mc:Choice>
              <mc:Fallback>
                <p:oleObj name="Equation" r:id="rId3" imgW="1041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3933825"/>
                        <a:ext cx="2592387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135" name="Text Box 7"/>
          <p:cNvSpPr txBox="1">
            <a:spLocks noChangeArrowheads="1"/>
          </p:cNvSpPr>
          <p:nvPr/>
        </p:nvSpPr>
        <p:spPr bwMode="auto">
          <a:xfrm>
            <a:off x="900113" y="1773238"/>
            <a:ext cx="7451725" cy="175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en-US" altLang="en-US" sz="2100" b="1" dirty="0" smtClean="0">
                <a:solidFill>
                  <a:srgbClr val="00B0F0"/>
                </a:solidFill>
              </a:rPr>
              <a:t>Cyan</a:t>
            </a:r>
            <a:r>
              <a:rPr lang="en-US" altLang="en-US" sz="2100" dirty="0"/>
              <a:t>, </a:t>
            </a:r>
            <a:r>
              <a:rPr lang="en-US" altLang="en-US" sz="2100" b="1" dirty="0">
                <a:solidFill>
                  <a:srgbClr val="FF00FF"/>
                </a:solidFill>
              </a:rPr>
              <a:t>Magenta</a:t>
            </a:r>
            <a:r>
              <a:rPr lang="en-US" altLang="en-US" sz="2100" dirty="0"/>
              <a:t> and </a:t>
            </a:r>
            <a:r>
              <a:rPr lang="en-US" altLang="en-US" sz="2100" b="1" dirty="0">
                <a:solidFill>
                  <a:srgbClr val="FFFF00"/>
                </a:solidFill>
              </a:rPr>
              <a:t>Yellow</a:t>
            </a:r>
            <a:r>
              <a:rPr lang="en-US" altLang="en-US" sz="2100" dirty="0"/>
              <a:t> are the secondary colors of </a:t>
            </a:r>
            <a:r>
              <a:rPr lang="en-US" altLang="en-US" sz="2100" dirty="0" smtClean="0"/>
              <a:t>light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endParaRPr lang="en-US" altLang="en-US" sz="2100" dirty="0"/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en-US" altLang="en-US" sz="2100" dirty="0"/>
              <a:t> </a:t>
            </a:r>
            <a:r>
              <a:rPr lang="en-US" altLang="en-US" sz="2100" dirty="0" smtClean="0"/>
              <a:t> Most </a:t>
            </a:r>
            <a:r>
              <a:rPr lang="en-US" altLang="en-US" sz="2100" dirty="0"/>
              <a:t>devices that deposit colored pigments on paper, such as color printers and copiers, require CMY data input.</a:t>
            </a:r>
          </a:p>
        </p:txBody>
      </p:sp>
    </p:spTree>
    <p:extLst>
      <p:ext uri="{BB962C8B-B14F-4D97-AF65-F5344CB8AC3E}">
        <p14:creationId xmlns:p14="http://schemas.microsoft.com/office/powerpoint/2010/main" val="36105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HSI Color Models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7" y="1794077"/>
            <a:ext cx="8455885" cy="4249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6" name="Rectangle 4"/>
          <p:cNvSpPr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3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HSI Color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75" y="1793452"/>
            <a:ext cx="8516850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 29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Color image processing</a:t>
            </a:r>
          </a:p>
          <a:p>
            <a:endParaRPr lang="en-US" dirty="0"/>
          </a:p>
          <a:p>
            <a:r>
              <a:rPr lang="en-US" dirty="0" smtClean="0"/>
              <a:t> Fundamentals of colors</a:t>
            </a:r>
          </a:p>
          <a:p>
            <a:endParaRPr lang="en-US" dirty="0"/>
          </a:p>
          <a:p>
            <a:r>
              <a:rPr lang="en-US" dirty="0" smtClean="0"/>
              <a:t> Primary and secondary colors (light and pigment)</a:t>
            </a:r>
          </a:p>
          <a:p>
            <a:endParaRPr lang="en-US" dirty="0"/>
          </a:p>
          <a:p>
            <a:r>
              <a:rPr lang="en-US" dirty="0" smtClean="0"/>
              <a:t> Color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81" name="Rectangle 5"/>
          <p:cNvSpPr>
            <a:spLocks noChangeArrowheads="1"/>
          </p:cNvSpPr>
          <p:nvPr/>
        </p:nvSpPr>
        <p:spPr bwMode="auto">
          <a:xfrm>
            <a:off x="396875" y="16313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altLang="ko-KR" sz="3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HSI Color Models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 b="49080"/>
          <a:stretch/>
        </p:blipFill>
        <p:spPr bwMode="auto">
          <a:xfrm>
            <a:off x="257577" y="1550360"/>
            <a:ext cx="4211392" cy="290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643" y="1550361"/>
            <a:ext cx="3646488" cy="477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7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Color Image Processing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Motivation</a:t>
            </a:r>
            <a:endParaRPr lang="en-US" altLang="ko-KR" dirty="0"/>
          </a:p>
        </p:txBody>
      </p:sp>
      <p:sp>
        <p:nvSpPr>
          <p:cNvPr id="67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Color </a:t>
            </a:r>
            <a:r>
              <a:rPr lang="en-US" altLang="ko-KR" dirty="0"/>
              <a:t>is a powerful descriptor that often simplifies object identification and extraction from a scene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Human </a:t>
            </a:r>
            <a:r>
              <a:rPr lang="en-US" altLang="ko-KR" dirty="0"/>
              <a:t>can discern thousands of color shades and intensities, compared to about only two dozen shades of gray.</a:t>
            </a:r>
          </a:p>
        </p:txBody>
      </p:sp>
    </p:spTree>
    <p:extLst>
      <p:ext uri="{BB962C8B-B14F-4D97-AF65-F5344CB8AC3E}">
        <p14:creationId xmlns:p14="http://schemas.microsoft.com/office/powerpoint/2010/main" val="12711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Illustration</a:t>
            </a:r>
            <a:endParaRPr lang="en-US" altLang="ko-KR" dirty="0"/>
          </a:p>
        </p:txBody>
      </p:sp>
      <p:pic>
        <p:nvPicPr>
          <p:cNvPr id="7188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557338"/>
            <a:ext cx="605155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Illustration</a:t>
            </a:r>
          </a:p>
        </p:txBody>
      </p:sp>
      <p:pic>
        <p:nvPicPr>
          <p:cNvPr id="7209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557338"/>
            <a:ext cx="6032500" cy="51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03423413"/>
              </p:ext>
            </p:extLst>
          </p:nvPr>
        </p:nvGraphicFramePr>
        <p:xfrm>
          <a:off x="798490" y="8725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2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 Fundamentals</a:t>
            </a:r>
          </a:p>
        </p:txBody>
      </p:sp>
      <p:sp>
        <p:nvSpPr>
          <p:cNvPr id="673796" name="Text Box 4"/>
          <p:cNvSpPr txBox="1">
            <a:spLocks noChangeArrowheads="1"/>
          </p:cNvSpPr>
          <p:nvPr/>
        </p:nvSpPr>
        <p:spPr bwMode="auto">
          <a:xfrm>
            <a:off x="1835150" y="1700213"/>
            <a:ext cx="5473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The experiment of Sir Isaac Newton, in 1666.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0" y="2308552"/>
            <a:ext cx="7571839" cy="245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beforeitsnews.com/contributor/upload/343420/images/spectrum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97" y="1323562"/>
            <a:ext cx="6461170" cy="30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 </a:t>
            </a:r>
            <a:r>
              <a:rPr lang="en-US" altLang="ko-KR" dirty="0" smtClean="0"/>
              <a:t>Fundamentals</a:t>
            </a:r>
            <a:endParaRPr lang="en-US" altLang="ko-KR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161745" y="4439468"/>
            <a:ext cx="1012825" cy="2303463"/>
          </a:xfrm>
          <a:prstGeom prst="can">
            <a:avLst>
              <a:gd name="adj" fmla="val 56857"/>
            </a:avLst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1190185">
            <a:off x="3321833" y="4712518"/>
            <a:ext cx="1876425" cy="701675"/>
          </a:xfrm>
          <a:prstGeom prst="rightArrow">
            <a:avLst>
              <a:gd name="adj1" fmla="val 50000"/>
              <a:gd name="adj2" fmla="val 668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algn="ctr" eaLnBrk="1" hangingPunct="1"/>
            <a:r>
              <a:rPr lang="en-IE" altLang="en-US" sz="1200"/>
              <a:t>White Light</a:t>
            </a:r>
            <a:endParaRPr lang="en-US" altLang="en-US" sz="12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704545" y="4918893"/>
            <a:ext cx="1239838" cy="1239838"/>
          </a:xfrm>
          <a:prstGeom prst="irregularSeal1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algn="ctr" eaLnBrk="1" hangingPunct="1"/>
            <a:r>
              <a:rPr lang="en-IE" altLang="en-US" sz="1200"/>
              <a:t>Colours Absorbed</a:t>
            </a:r>
            <a:endParaRPr lang="en-US" altLang="en-US" sz="1200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 rot="20833554">
            <a:off x="3310720" y="5687243"/>
            <a:ext cx="1811338" cy="701675"/>
          </a:xfrm>
          <a:prstGeom prst="leftArrow">
            <a:avLst>
              <a:gd name="adj1" fmla="val 50000"/>
              <a:gd name="adj2" fmla="val 64536"/>
            </a:avLst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algn="ctr" eaLnBrk="1" hangingPunct="1"/>
            <a:r>
              <a:rPr lang="en-IE" altLang="en-US" sz="1200"/>
              <a:t>Green Light</a:t>
            </a:r>
            <a:endParaRPr lang="en-US" altLang="en-US" sz="1200"/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 rot="21335196">
            <a:off x="2766208" y="4169593"/>
            <a:ext cx="800100" cy="946150"/>
          </a:xfrm>
          <a:prstGeom prst="irregularSeal2">
            <a:avLst/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15" name="Litebulb"/>
          <p:cNvSpPr>
            <a:spLocks noEditPoints="1" noChangeArrowheads="1"/>
          </p:cNvSpPr>
          <p:nvPr/>
        </p:nvSpPr>
        <p:spPr bwMode="auto">
          <a:xfrm rot="6497275">
            <a:off x="2613807" y="4179119"/>
            <a:ext cx="506413" cy="7604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 rot="629863">
            <a:off x="2259795" y="6444481"/>
            <a:ext cx="1131888" cy="363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 rot="19426095" flipH="1">
            <a:off x="2315358" y="5831706"/>
            <a:ext cx="1131887" cy="363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112" charset="-128"/>
              </a:defRPr>
            </a:lvl9pPr>
          </a:lstStyle>
          <a:p>
            <a:pPr eaLnBrk="1" hangingPunct="1"/>
            <a:endParaRPr lang="en-IE" altLang="en-US" sz="1800"/>
          </a:p>
        </p:txBody>
      </p:sp>
      <p:grpSp>
        <p:nvGrpSpPr>
          <p:cNvPr id="7" name="Group 6"/>
          <p:cNvGrpSpPr/>
          <p:nvPr/>
        </p:nvGrpSpPr>
        <p:grpSpPr>
          <a:xfrm>
            <a:off x="2548720" y="5958706"/>
            <a:ext cx="739775" cy="725487"/>
            <a:chOff x="2548720" y="5958706"/>
            <a:chExt cx="739775" cy="725487"/>
          </a:xfrm>
        </p:grpSpPr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2548720" y="5958706"/>
              <a:ext cx="725488" cy="7254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9pPr>
            </a:lstStyle>
            <a:p>
              <a:pPr eaLnBrk="1" hangingPunct="1"/>
              <a:endParaRPr lang="en-IE" altLang="en-US" sz="1800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 flipV="1">
              <a:off x="2709058" y="5999981"/>
              <a:ext cx="508000" cy="392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2705883" y="6406381"/>
              <a:ext cx="582612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172608" y="6160318"/>
              <a:ext cx="115887" cy="203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itchFamily="-112" charset="-128"/>
                </a:defRPr>
              </a:lvl9pPr>
            </a:lstStyle>
            <a:p>
              <a:pPr eaLnBrk="1" hangingPunct="1"/>
              <a:endParaRPr lang="en-IE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4436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709</Words>
  <Application>Microsoft Office PowerPoint</Application>
  <PresentationFormat>On-screen Show (4:3)</PresentationFormat>
  <Paragraphs>127</Paragraphs>
  <Slides>31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굴림</vt:lpstr>
      <vt:lpstr>ＭＳ Ｐゴシック</vt:lpstr>
      <vt:lpstr>Tahoma</vt:lpstr>
      <vt:lpstr>Times New Roman</vt:lpstr>
      <vt:lpstr>Wingdings</vt:lpstr>
      <vt:lpstr>Office Theme</vt:lpstr>
      <vt:lpstr>Equation</vt:lpstr>
      <vt:lpstr>CS654: Digital Image Analysis</vt:lpstr>
      <vt:lpstr>Recap of Lecture 28</vt:lpstr>
      <vt:lpstr>Outline of Lecture 29</vt:lpstr>
      <vt:lpstr>Motivation</vt:lpstr>
      <vt:lpstr>Illustration</vt:lpstr>
      <vt:lpstr>Illustration</vt:lpstr>
      <vt:lpstr>PowerPoint Presentation</vt:lpstr>
      <vt:lpstr>Color Fundamentals</vt:lpstr>
      <vt:lpstr>Color Fundamentals</vt:lpstr>
      <vt:lpstr>Human perception of colors</vt:lpstr>
      <vt:lpstr>Probable Human Eye Cones Sensitivities</vt:lpstr>
      <vt:lpstr>How is the neural signal physically generated?</vt:lpstr>
      <vt:lpstr>Retinoptic organization</vt:lpstr>
      <vt:lpstr>Visual brain</vt:lpstr>
      <vt:lpstr>PowerPoint Presentation</vt:lpstr>
      <vt:lpstr>Light and Pigments</vt:lpstr>
      <vt:lpstr>Primary colors</vt:lpstr>
      <vt:lpstr>Color Fundamentals (con’t)</vt:lpstr>
      <vt:lpstr>Color Fundamentals (con’t)</vt:lpstr>
      <vt:lpstr>Chromaticity Diagram</vt:lpstr>
      <vt:lpstr>Color Fundamentals (con’t)</vt:lpstr>
      <vt:lpstr>Advertisement !!</vt:lpstr>
      <vt:lpstr>Digital camera</vt:lpstr>
      <vt:lpstr>Color Models/ Color space / Color system</vt:lpstr>
      <vt:lpstr>The RGB Color Models (con’t)</vt:lpstr>
      <vt:lpstr>The RGB Color cube</vt:lpstr>
      <vt:lpstr>The CMY and CMYK Color Models</vt:lpstr>
      <vt:lpstr>The HSI Color Models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75</cp:revision>
  <dcterms:created xsi:type="dcterms:W3CDTF">2015-07-15T04:13:21Z</dcterms:created>
  <dcterms:modified xsi:type="dcterms:W3CDTF">2015-10-13T10:32:49Z</dcterms:modified>
</cp:coreProperties>
</file>